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4"/>
  </p:notesMasterIdLst>
  <p:handoutMasterIdLst>
    <p:handoutMasterId r:id="rId45"/>
  </p:handoutMasterIdLst>
  <p:sldIdLst>
    <p:sldId id="289" r:id="rId2"/>
    <p:sldId id="294" r:id="rId3"/>
    <p:sldId id="295" r:id="rId4"/>
    <p:sldId id="302" r:id="rId5"/>
    <p:sldId id="296" r:id="rId6"/>
    <p:sldId id="299" r:id="rId7"/>
    <p:sldId id="297" r:id="rId8"/>
    <p:sldId id="298" r:id="rId9"/>
    <p:sldId id="30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15" d="100"/>
          <a:sy n="115" d="100"/>
        </p:scale>
        <p:origin x="-15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Informatik Projektarbeit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E2FA-2B31-4A22-A8EA-233CC74622CF}" type="datetimeFigureOut">
              <a:rPr lang="de-DE" smtClean="0"/>
              <a:pPr/>
              <a:t>22.06.2010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3F5C2-634A-4DB6-9FDD-4D0FF4C82E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Informatik Projektarbeit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DDB69-9BCB-4FED-B8C7-8078DE0CC430}" type="datetimeFigureOut">
              <a:rPr lang="de-DE" smtClean="0"/>
              <a:pPr/>
              <a:t>22.06.2010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7F2FF-52CC-4485-BFB6-2825DB5834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DEBF3D-1C11-47FF-B964-52D162FC7C2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/>
          </a:p>
        </p:txBody>
      </p:sp>
      <p:sp>
        <p:nvSpPr>
          <p:cNvPr id="16388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/>
              <a:t>Informatik Projektarbeit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C73865-BB51-4D50-A741-6FA41454E39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/>
          </a:p>
        </p:txBody>
      </p:sp>
      <p:sp>
        <p:nvSpPr>
          <p:cNvPr id="1843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/>
              <a:t>Informatik Projektarbeit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7578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B978494-1145-46A4-B5C3-7430566AFE25}" type="slidenum">
              <a:rPr lang="de-DE" sz="1200">
                <a:latin typeface="Calibri" pitchFamily="34" charset="0"/>
              </a:rPr>
              <a:pPr algn="r"/>
              <a:t>12</a:t>
            </a:fld>
            <a:endParaRPr lang="de-DE" sz="1200">
              <a:latin typeface="Calibri" pitchFamily="34" charset="0"/>
            </a:endParaRPr>
          </a:p>
        </p:txBody>
      </p:sp>
      <p:sp>
        <p:nvSpPr>
          <p:cNvPr id="75781" name="Kopfzeilenplatzhalter 4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200">
                <a:latin typeface="Calibri" pitchFamily="34" charset="0"/>
              </a:rPr>
              <a:t>Informatik Projektarbeit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77828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2707B6-9FDF-48E4-B581-6C2A0CFCE9D7}" type="slidenum">
              <a:rPr lang="de-DE" sz="1200">
                <a:latin typeface="Calibri" pitchFamily="34" charset="0"/>
              </a:rPr>
              <a:pPr algn="r"/>
              <a:t>13</a:t>
            </a:fld>
            <a:endParaRPr lang="de-DE" sz="1200">
              <a:latin typeface="Calibri" pitchFamily="34" charset="0"/>
            </a:endParaRPr>
          </a:p>
        </p:txBody>
      </p:sp>
      <p:sp>
        <p:nvSpPr>
          <p:cNvPr id="77829" name="Kopfzeilenplatzhalter 4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200">
                <a:latin typeface="Calibri" pitchFamily="34" charset="0"/>
              </a:rPr>
              <a:t>Informatik Projektarbeit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79876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908A14-3971-4CEC-89EB-1220FE168E94}" type="slidenum">
              <a:rPr lang="de-DE" sz="1200">
                <a:latin typeface="Calibri" pitchFamily="34" charset="0"/>
              </a:rPr>
              <a:pPr algn="r"/>
              <a:t>14</a:t>
            </a:fld>
            <a:endParaRPr lang="de-DE" sz="1200">
              <a:latin typeface="Calibri" pitchFamily="34" charset="0"/>
            </a:endParaRPr>
          </a:p>
        </p:txBody>
      </p:sp>
      <p:sp>
        <p:nvSpPr>
          <p:cNvPr id="79877" name="Kopfzeilenplatzhalter 4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200">
                <a:latin typeface="Calibri" pitchFamily="34" charset="0"/>
              </a:rPr>
              <a:t>Informatik Projektarbeit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81924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DCF812-3289-47DE-93F6-8268E00D7B81}" type="slidenum">
              <a:rPr lang="de-DE" sz="1200">
                <a:latin typeface="Calibri" pitchFamily="34" charset="0"/>
              </a:rPr>
              <a:pPr algn="r"/>
              <a:t>15</a:t>
            </a:fld>
            <a:endParaRPr lang="de-DE" sz="1200">
              <a:latin typeface="Calibri" pitchFamily="34" charset="0"/>
            </a:endParaRPr>
          </a:p>
        </p:txBody>
      </p:sp>
      <p:sp>
        <p:nvSpPr>
          <p:cNvPr id="81925" name="Kopfzeilenplatzhalter 4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200">
                <a:latin typeface="Calibri" pitchFamily="34" charset="0"/>
              </a:rPr>
              <a:t>Informatik Projektarbeit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29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30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Gleichungslöser ist in der Klasse Matrix zu finden</a:t>
            </a:r>
          </a:p>
          <a:p>
            <a:pPr>
              <a:buFontTx/>
              <a:buChar char="-"/>
            </a:pPr>
            <a:r>
              <a:rPr lang="de-DE" dirty="0" smtClean="0"/>
              <a:t>Matrix abgeleitet von ´</a:t>
            </a:r>
            <a:r>
              <a:rPr lang="de-DE" dirty="0" err="1" smtClean="0"/>
              <a:t>MatrixMath</a:t>
            </a:r>
            <a:r>
              <a:rPr lang="de-DE" dirty="0" smtClean="0"/>
              <a:t>, </a:t>
            </a:r>
            <a:r>
              <a:rPr lang="de-DE" dirty="0" err="1" smtClean="0"/>
              <a:t>MatrixArithmetic</a:t>
            </a:r>
            <a:r>
              <a:rPr lang="de-DE" dirty="0" smtClean="0"/>
              <a:t> durch Mehrfachvererbung</a:t>
            </a: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smtClean="0"/>
              <a:t>Erläuterung</a:t>
            </a:r>
            <a:r>
              <a:rPr lang="de-DE" baseline="0" dirty="0" smtClean="0"/>
              <a:t> der Matrizen und Vektoren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33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Ausnahmebehandlung ausgelöst.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</a:t>
            </a:r>
            <a:r>
              <a:rPr lang="de-DE" baseline="0" smtClean="0"/>
              <a:t>Ausnahmebehandlung ausgelöst.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</a:t>
            </a:r>
            <a:r>
              <a:rPr lang="de-DE" baseline="0" smtClean="0"/>
              <a:t>Ausnahmebehandlung ausgelöst.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aseline="0" dirty="0" smtClean="0"/>
              <a:t>- bei Nichterfüllung wird </a:t>
            </a:r>
            <a:r>
              <a:rPr lang="de-DE" baseline="0" smtClean="0"/>
              <a:t>Ausnahmebehandlung ausgelöst.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37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39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40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41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42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45-DF64-4F50-A24A-AA955C47EE6F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3F4-9B6A-4437-8F67-2D38267CCDB3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FD4-90D1-4DB5-9FA8-C304EA0FE0D3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DE81-E496-45B2-AA0B-E990C2DBEB2D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417B-F2D2-427E-B4C5-BF2967FFB2AA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55B-05F1-45CB-A710-CE4252974460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2E65-0023-4A77-8A45-674AB8E485BC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2C52-B682-4FD1-8558-D3178CEAC65F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A613-5EE6-42B1-8E91-1AE3CDA85A0F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5088-D4B4-4B23-ACF6-93C2C11E9A6A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6C91-32AA-4890-855E-D3934CE20820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CDC0-E2B1-44C6-B4DE-9A475D2630B4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hyperlink" Target="MatrixCalculation.exe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21" name="Textfeld 20"/>
          <p:cNvSpPr txBox="1"/>
          <p:nvPr/>
        </p:nvSpPr>
        <p:spPr>
          <a:xfrm>
            <a:off x="1907704" y="227687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Informatik </a:t>
            </a:r>
            <a:r>
              <a:rPr lang="de-DE" sz="3200" b="1" dirty="0" err="1" smtClean="0"/>
              <a:t>IIa</a:t>
            </a:r>
            <a:r>
              <a:rPr lang="de-DE" sz="3200" b="1" dirty="0" smtClean="0"/>
              <a:t> - Projektarbeit </a:t>
            </a:r>
            <a:endParaRPr lang="de-DE" sz="32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1259632" y="3356992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 smtClean="0"/>
              <a:t>System zur algebraischen Manipulation von Matrizen</a:t>
            </a:r>
            <a:endParaRPr lang="de-DE" sz="3600" u="sn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Grafik 3" descr="Logo_FH_jena_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107950" y="836613"/>
            <a:ext cx="7704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5395" name="Textfeld 9"/>
          <p:cNvSpPr txBox="1">
            <a:spLocks noChangeArrowheads="1"/>
          </p:cNvSpPr>
          <p:nvPr/>
        </p:nvSpPr>
        <p:spPr bwMode="auto">
          <a:xfrm>
            <a:off x="4211638" y="333375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MatrixArithmetic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7" name="Textfeld 12"/>
          <p:cNvSpPr txBox="1">
            <a:spLocks noChangeArrowheads="1"/>
          </p:cNvSpPr>
          <p:nvPr/>
        </p:nvSpPr>
        <p:spPr bwMode="auto">
          <a:xfrm>
            <a:off x="0" y="6581775"/>
            <a:ext cx="2479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Informatik IIa - Projektarbeit - Matrix</a:t>
            </a:r>
          </a:p>
        </p:txBody>
      </p:sp>
      <p:sp>
        <p:nvSpPr>
          <p:cNvPr id="15398" name="Textfeld 13"/>
          <p:cNvSpPr txBox="1">
            <a:spLocks noChangeArrowheads="1"/>
          </p:cNvSpPr>
          <p:nvPr/>
        </p:nvSpPr>
        <p:spPr bwMode="auto">
          <a:xfrm>
            <a:off x="7931150" y="6581775"/>
            <a:ext cx="1216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Hannes Kuschick</a:t>
            </a:r>
          </a:p>
        </p:txBody>
      </p:sp>
      <p:sp>
        <p:nvSpPr>
          <p:cNvPr id="15399" name="Textfeld 14"/>
          <p:cNvSpPr txBox="1">
            <a:spLocks noChangeArrowheads="1"/>
          </p:cNvSpPr>
          <p:nvPr/>
        </p:nvSpPr>
        <p:spPr bwMode="auto">
          <a:xfrm>
            <a:off x="0" y="65817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>
                <a:latin typeface="Calibri" pitchFamily="34" charset="0"/>
              </a:rPr>
              <a:t>MatrixArithmetic</a:t>
            </a:r>
          </a:p>
        </p:txBody>
      </p:sp>
      <p:pic>
        <p:nvPicPr>
          <p:cNvPr id="15402" name="Picture 42" descr="diagram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1052513"/>
            <a:ext cx="5256212" cy="4994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Grafik 3" descr="Logo_FH_jena_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107950" y="836613"/>
            <a:ext cx="7127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1258888" y="1052513"/>
            <a:ext cx="247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Überladene Operatoren:</a:t>
            </a:r>
          </a:p>
        </p:txBody>
      </p:sp>
      <p:sp>
        <p:nvSpPr>
          <p:cNvPr id="17444" name="Textfeld 9"/>
          <p:cNvSpPr txBox="1">
            <a:spLocks noChangeArrowheads="1"/>
          </p:cNvSpPr>
          <p:nvPr/>
        </p:nvSpPr>
        <p:spPr bwMode="auto">
          <a:xfrm>
            <a:off x="3779838" y="333375"/>
            <a:ext cx="127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Operatoren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107950" y="836613"/>
            <a:ext cx="7704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0" y="6597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7" name="Textfeld 12"/>
          <p:cNvSpPr txBox="1">
            <a:spLocks noChangeArrowheads="1"/>
          </p:cNvSpPr>
          <p:nvPr/>
        </p:nvSpPr>
        <p:spPr bwMode="auto">
          <a:xfrm>
            <a:off x="0" y="6581775"/>
            <a:ext cx="2479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Informatik IIa - Projektarbeit - Matrix</a:t>
            </a:r>
          </a:p>
        </p:txBody>
      </p:sp>
      <p:sp>
        <p:nvSpPr>
          <p:cNvPr id="17448" name="Textfeld 13"/>
          <p:cNvSpPr txBox="1">
            <a:spLocks noChangeArrowheads="1"/>
          </p:cNvSpPr>
          <p:nvPr/>
        </p:nvSpPr>
        <p:spPr bwMode="auto">
          <a:xfrm>
            <a:off x="7931150" y="6581775"/>
            <a:ext cx="1216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Hannes Kuschick</a:t>
            </a:r>
          </a:p>
        </p:txBody>
      </p:sp>
      <p:sp>
        <p:nvSpPr>
          <p:cNvPr id="17449" name="Textfeld 15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>
                <a:latin typeface="Calibri" pitchFamily="34" charset="0"/>
              </a:rPr>
              <a:t>MatrixArithmetic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258888" y="2349500"/>
            <a:ext cx="69850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“+“</a:t>
            </a:r>
            <a:r>
              <a:rPr lang="de-DE"/>
              <a:t>   	-   Addition zweier Matrizen mit gleicher Dimension</a:t>
            </a:r>
          </a:p>
          <a:p>
            <a:pPr>
              <a:spcBef>
                <a:spcPct val="50000"/>
              </a:spcBef>
            </a:pPr>
            <a:r>
              <a:rPr lang="de-DE"/>
              <a:t>       	-   Komponentenweise Addition</a:t>
            </a:r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r>
              <a:rPr lang="de-DE" sz="2400"/>
              <a:t>„-“ </a:t>
            </a:r>
            <a:r>
              <a:rPr lang="de-DE"/>
              <a:t>  	 -   Subtraktion zweier Matrizen mit gleicher Dimension</a:t>
            </a:r>
          </a:p>
          <a:p>
            <a:pPr>
              <a:spcBef>
                <a:spcPct val="50000"/>
              </a:spcBef>
            </a:pPr>
            <a:r>
              <a:rPr lang="de-DE"/>
              <a:t>      	 -   Komponentenweise Subtraktion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2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444" grpId="0"/>
      <p:bldP spid="174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Grafik 3" descr="Logo_FH_jena_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107950" y="836613"/>
            <a:ext cx="7127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7475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1258888" y="1052513"/>
            <a:ext cx="247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Überladene Operatoren:</a:t>
            </a:r>
          </a:p>
        </p:txBody>
      </p:sp>
      <p:sp>
        <p:nvSpPr>
          <p:cNvPr id="74759" name="Textfeld 9"/>
          <p:cNvSpPr txBox="1">
            <a:spLocks noChangeArrowheads="1"/>
          </p:cNvSpPr>
          <p:nvPr/>
        </p:nvSpPr>
        <p:spPr bwMode="auto">
          <a:xfrm>
            <a:off x="4067175" y="333375"/>
            <a:ext cx="127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Operatoren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107950" y="836613"/>
            <a:ext cx="7704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0" y="6597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62" name="Textfeld 12"/>
          <p:cNvSpPr txBox="1">
            <a:spLocks noChangeArrowheads="1"/>
          </p:cNvSpPr>
          <p:nvPr/>
        </p:nvSpPr>
        <p:spPr bwMode="auto">
          <a:xfrm>
            <a:off x="0" y="6581775"/>
            <a:ext cx="2479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Informatik IIa - Projektarbeit - Matrix</a:t>
            </a:r>
          </a:p>
        </p:txBody>
      </p:sp>
      <p:sp>
        <p:nvSpPr>
          <p:cNvPr id="74763" name="Textfeld 13"/>
          <p:cNvSpPr txBox="1">
            <a:spLocks noChangeArrowheads="1"/>
          </p:cNvSpPr>
          <p:nvPr/>
        </p:nvSpPr>
        <p:spPr bwMode="auto">
          <a:xfrm>
            <a:off x="7931150" y="6581775"/>
            <a:ext cx="1216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Hannes Kuschick</a:t>
            </a:r>
          </a:p>
        </p:txBody>
      </p:sp>
      <p:sp>
        <p:nvSpPr>
          <p:cNvPr id="74764" name="Textfeld 15"/>
          <p:cNvSpPr txBox="1">
            <a:spLocks noChangeArrowheads="1"/>
          </p:cNvSpPr>
          <p:nvPr/>
        </p:nvSpPr>
        <p:spPr bwMode="auto">
          <a:xfrm>
            <a:off x="0" y="65817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>
                <a:latin typeface="Calibri" pitchFamily="34" charset="0"/>
              </a:rPr>
              <a:t>MatrixArithmetic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1258888" y="2349500"/>
            <a:ext cx="69850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“+=“</a:t>
            </a:r>
            <a:r>
              <a:rPr lang="de-DE"/>
              <a:t>   	-   Addition zweier Matrizen mit gleicher Dimension</a:t>
            </a:r>
          </a:p>
          <a:p>
            <a:pPr>
              <a:spcBef>
                <a:spcPct val="50000"/>
              </a:spcBef>
            </a:pPr>
            <a:r>
              <a:rPr lang="de-DE"/>
              <a:t>       	-   Komponentenweise Addition</a:t>
            </a:r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r>
              <a:rPr lang="de-DE" sz="2400"/>
              <a:t>„-=“ </a:t>
            </a:r>
            <a:r>
              <a:rPr lang="de-DE"/>
              <a:t>  	 -   Subtraktion zweier Matrizen mit gleicher Dimension</a:t>
            </a:r>
          </a:p>
          <a:p>
            <a:pPr>
              <a:spcBef>
                <a:spcPct val="50000"/>
              </a:spcBef>
            </a:pPr>
            <a:r>
              <a:rPr lang="de-DE"/>
              <a:t>      	 -   Komponentenweise Subtraktion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4759" grpId="0"/>
      <p:bldP spid="747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Grafik 3" descr="Logo_FH_jena_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107950" y="836613"/>
            <a:ext cx="7127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7680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1258888" y="1052513"/>
            <a:ext cx="247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Überladene Operatoren:</a:t>
            </a:r>
          </a:p>
        </p:txBody>
      </p:sp>
      <p:sp>
        <p:nvSpPr>
          <p:cNvPr id="76807" name="Textfeld 9"/>
          <p:cNvSpPr txBox="1">
            <a:spLocks noChangeArrowheads="1"/>
          </p:cNvSpPr>
          <p:nvPr/>
        </p:nvSpPr>
        <p:spPr bwMode="auto">
          <a:xfrm>
            <a:off x="3924300" y="333375"/>
            <a:ext cx="127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Operatoren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107950" y="836613"/>
            <a:ext cx="7704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0" y="6597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10" name="Textfeld 12"/>
          <p:cNvSpPr txBox="1">
            <a:spLocks noChangeArrowheads="1"/>
          </p:cNvSpPr>
          <p:nvPr/>
        </p:nvSpPr>
        <p:spPr bwMode="auto">
          <a:xfrm>
            <a:off x="0" y="6581775"/>
            <a:ext cx="2479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Informatik IIa - Projektarbeit - Matrix</a:t>
            </a:r>
          </a:p>
        </p:txBody>
      </p:sp>
      <p:sp>
        <p:nvSpPr>
          <p:cNvPr id="76811" name="Textfeld 13"/>
          <p:cNvSpPr txBox="1">
            <a:spLocks noChangeArrowheads="1"/>
          </p:cNvSpPr>
          <p:nvPr/>
        </p:nvSpPr>
        <p:spPr bwMode="auto">
          <a:xfrm>
            <a:off x="7931150" y="6581775"/>
            <a:ext cx="1216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Hannes Kuschick</a:t>
            </a:r>
          </a:p>
        </p:txBody>
      </p:sp>
      <p:sp>
        <p:nvSpPr>
          <p:cNvPr id="76812" name="Textfeld 15"/>
          <p:cNvSpPr txBox="1">
            <a:spLocks noChangeArrowheads="1"/>
          </p:cNvSpPr>
          <p:nvPr/>
        </p:nvSpPr>
        <p:spPr bwMode="auto">
          <a:xfrm>
            <a:off x="0" y="65817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>
                <a:latin typeface="Calibri" pitchFamily="34" charset="0"/>
              </a:rPr>
              <a:t>MatrixArithmetic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258888" y="2349500"/>
            <a:ext cx="69850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“*“ </a:t>
            </a:r>
            <a:r>
              <a:rPr lang="de-DE"/>
              <a:t>  	-   Multiplikation zweier Matrizen</a:t>
            </a:r>
          </a:p>
          <a:p>
            <a:pPr>
              <a:spcBef>
                <a:spcPct val="50000"/>
              </a:spcBef>
            </a:pPr>
            <a:r>
              <a:rPr lang="de-DE"/>
              <a:t>	    </a:t>
            </a:r>
            <a:r>
              <a:rPr lang="de-DE">
                <a:sym typeface="Wingdings" pitchFamily="2" charset="2"/>
              </a:rPr>
              <a:t> Bedingung: - Spaltenanzahl M1 = Zeilenanzahl M2</a:t>
            </a:r>
            <a:endParaRPr lang="de-DE"/>
          </a:p>
          <a:p>
            <a:pPr>
              <a:spcBef>
                <a:spcPct val="50000"/>
              </a:spcBef>
            </a:pPr>
            <a:r>
              <a:rPr lang="de-DE"/>
              <a:t>       	</a:t>
            </a:r>
            <a:r>
              <a:rPr lang="de-DE">
                <a:sym typeface="Wingdings" pitchFamily="2" charset="2"/>
              </a:rPr>
              <a:t> Falk-Schema</a:t>
            </a:r>
            <a:endParaRPr lang="de-DE"/>
          </a:p>
          <a:p>
            <a:pPr>
              <a:spcBef>
                <a:spcPct val="50000"/>
              </a:spcBef>
            </a:pPr>
            <a:endParaRPr lang="de-DE"/>
          </a:p>
          <a:p>
            <a:pPr>
              <a:spcBef>
                <a:spcPct val="50000"/>
              </a:spcBef>
            </a:pPr>
            <a:r>
              <a:rPr lang="de-DE"/>
              <a:t>	-   Multiplikation zweier Spaltenvektoren (Kreuzprodukt)</a:t>
            </a:r>
          </a:p>
          <a:p>
            <a:pPr>
              <a:spcBef>
                <a:spcPct val="50000"/>
              </a:spcBef>
            </a:pPr>
            <a:r>
              <a:rPr lang="de-DE"/>
              <a:t>	    </a:t>
            </a:r>
            <a:r>
              <a:rPr lang="de-DE">
                <a:sym typeface="Wingdings" pitchFamily="2" charset="2"/>
              </a:rPr>
              <a:t> Bedingung:	- Zeilenanzahl M1 = Zeilenanzahl M2 </a:t>
            </a:r>
          </a:p>
          <a:p>
            <a:pPr>
              <a:spcBef>
                <a:spcPct val="50000"/>
              </a:spcBef>
            </a:pPr>
            <a:r>
              <a:rPr lang="de-DE">
                <a:sym typeface="Wingdings" pitchFamily="2" charset="2"/>
              </a:rPr>
              <a:t>		             	- beide Matrizen nur 1 Spalte</a:t>
            </a:r>
            <a:endParaRPr 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6807" grpId="0"/>
      <p:bldP spid="768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Grafik 3" descr="Logo_FH_jena_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107950" y="836613"/>
            <a:ext cx="7127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7885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1258888" y="1052513"/>
            <a:ext cx="247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Überladene Operatoren:</a:t>
            </a:r>
          </a:p>
        </p:txBody>
      </p:sp>
      <p:sp>
        <p:nvSpPr>
          <p:cNvPr id="78855" name="Textfeld 9"/>
          <p:cNvSpPr txBox="1">
            <a:spLocks noChangeArrowheads="1"/>
          </p:cNvSpPr>
          <p:nvPr/>
        </p:nvSpPr>
        <p:spPr bwMode="auto">
          <a:xfrm>
            <a:off x="4067175" y="333375"/>
            <a:ext cx="127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Operatoren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107950" y="836613"/>
            <a:ext cx="7704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0" y="6597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8" name="Textfeld 12"/>
          <p:cNvSpPr txBox="1">
            <a:spLocks noChangeArrowheads="1"/>
          </p:cNvSpPr>
          <p:nvPr/>
        </p:nvSpPr>
        <p:spPr bwMode="auto">
          <a:xfrm>
            <a:off x="0" y="6581775"/>
            <a:ext cx="2479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Informatik IIa - Projektarbeit - Matrix</a:t>
            </a:r>
          </a:p>
        </p:txBody>
      </p:sp>
      <p:sp>
        <p:nvSpPr>
          <p:cNvPr id="78859" name="Textfeld 13"/>
          <p:cNvSpPr txBox="1">
            <a:spLocks noChangeArrowheads="1"/>
          </p:cNvSpPr>
          <p:nvPr/>
        </p:nvSpPr>
        <p:spPr bwMode="auto">
          <a:xfrm>
            <a:off x="7931150" y="6581775"/>
            <a:ext cx="1216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Hannes Kuschick</a:t>
            </a:r>
          </a:p>
        </p:txBody>
      </p:sp>
      <p:sp>
        <p:nvSpPr>
          <p:cNvPr id="78860" name="Textfeld 15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>
                <a:latin typeface="Calibri" pitchFamily="34" charset="0"/>
              </a:rPr>
              <a:t>MatrixArithmetic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1258888" y="2349500"/>
            <a:ext cx="698500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/>
              <a:t>“*“ </a:t>
            </a:r>
            <a:r>
              <a:rPr lang="de-DE"/>
              <a:t>  	-   Multiplikation Matrix mit Skalar</a:t>
            </a:r>
          </a:p>
          <a:p>
            <a:pPr>
              <a:spcBef>
                <a:spcPct val="50000"/>
              </a:spcBef>
            </a:pPr>
            <a:r>
              <a:rPr lang="de-DE"/>
              <a:t>	-   Komponentenweise Multiplikation</a:t>
            </a:r>
          </a:p>
          <a:p>
            <a:pPr>
              <a:spcBef>
                <a:spcPct val="50000"/>
              </a:spcBef>
            </a:pPr>
            <a:r>
              <a:rPr lang="de-DE"/>
              <a:t>	</a:t>
            </a:r>
          </a:p>
          <a:p>
            <a:pPr>
              <a:spcBef>
                <a:spcPct val="50000"/>
              </a:spcBef>
            </a:pPr>
            <a:r>
              <a:rPr lang="de-DE" sz="2400"/>
              <a:t>“*=“	</a:t>
            </a:r>
            <a:r>
              <a:rPr lang="de-DE"/>
              <a:t>-   Multiplikation zweier Matrizen</a:t>
            </a:r>
          </a:p>
          <a:p>
            <a:pPr>
              <a:spcBef>
                <a:spcPct val="50000"/>
              </a:spcBef>
            </a:pPr>
            <a:r>
              <a:rPr lang="de-DE"/>
              <a:t>	-   Multiplikation Matrix mit Skalar</a:t>
            </a:r>
            <a:endParaRPr lang="de-DE" sz="24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8855" grpId="0"/>
      <p:bldP spid="788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Grafik 3" descr="Logo_FH_jena_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107950" y="836613"/>
            <a:ext cx="7127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0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8090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1258888" y="1052513"/>
            <a:ext cx="188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Fehlermeldungen:</a:t>
            </a:r>
          </a:p>
        </p:txBody>
      </p:sp>
      <p:sp>
        <p:nvSpPr>
          <p:cNvPr id="80903" name="Textfeld 9"/>
          <p:cNvSpPr txBox="1">
            <a:spLocks noChangeArrowheads="1"/>
          </p:cNvSpPr>
          <p:nvPr/>
        </p:nvSpPr>
        <p:spPr bwMode="auto">
          <a:xfrm>
            <a:off x="3348038" y="404813"/>
            <a:ext cx="1184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Exceptions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107950" y="836613"/>
            <a:ext cx="7704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0" y="659765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906" name="Textfeld 12"/>
          <p:cNvSpPr txBox="1">
            <a:spLocks noChangeArrowheads="1"/>
          </p:cNvSpPr>
          <p:nvPr/>
        </p:nvSpPr>
        <p:spPr bwMode="auto">
          <a:xfrm>
            <a:off x="0" y="6581775"/>
            <a:ext cx="2479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Informatik IIa - Projektarbeit - Matrix</a:t>
            </a:r>
          </a:p>
        </p:txBody>
      </p:sp>
      <p:sp>
        <p:nvSpPr>
          <p:cNvPr id="80907" name="Textfeld 13"/>
          <p:cNvSpPr txBox="1">
            <a:spLocks noChangeArrowheads="1"/>
          </p:cNvSpPr>
          <p:nvPr/>
        </p:nvSpPr>
        <p:spPr bwMode="auto">
          <a:xfrm>
            <a:off x="7931150" y="6581775"/>
            <a:ext cx="1216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>
                <a:latin typeface="Calibri" pitchFamily="34" charset="0"/>
              </a:rPr>
              <a:t>Hannes Kuschick</a:t>
            </a:r>
          </a:p>
        </p:txBody>
      </p:sp>
      <p:sp>
        <p:nvSpPr>
          <p:cNvPr id="80908" name="Textfeld 15"/>
          <p:cNvSpPr txBox="1"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200">
                <a:latin typeface="Calibri" pitchFamily="34" charset="0"/>
              </a:rPr>
              <a:t>MatrixArithmetic</a:t>
            </a:r>
          </a:p>
        </p:txBody>
      </p:sp>
      <p:graphicFrame>
        <p:nvGraphicFramePr>
          <p:cNvPr id="81031" name="Group 135"/>
          <p:cNvGraphicFramePr>
            <a:graphicFrameLocks noGrp="1"/>
          </p:cNvGraphicFramePr>
          <p:nvPr/>
        </p:nvGraphicFramePr>
        <p:xfrm>
          <a:off x="1835150" y="2133600"/>
          <a:ext cx="5400675" cy="3311527"/>
        </p:xfrm>
        <a:graphic>
          <a:graphicData uri="http://schemas.openxmlformats.org/drawingml/2006/table">
            <a:tbl>
              <a:tblPr/>
              <a:tblGrid>
                <a:gridCol w="1025525"/>
                <a:gridCol w="4375150"/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Fehlernummer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Fehlermeldung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Die Spaltenanzahl der Matrix 1 stimmt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nicht mit der Zeilenanzahl der Matrix 2 ueberein.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Bei den Spaltenvektoren liegt keine gleiche Anzahl an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Zeilen vor, daher kann das Vektorprodukt nicht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gebildet werden.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Die beiden zu addierenden Matrizen stimmen nicht in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der Anzahl der Zeilen und Spalten ueberein.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Die beiden zu subtrahierenden Matrizen stimmen nicht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in der Anzahl der Zeilen und Spalten ueberein.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Es wurde versucht ein Vektorprodukt zu berechnen,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 charset="0"/>
                        </a:rPr>
                        <a:t> 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onsolas" pitchFamily="49" charset="0"/>
                          <a:cs typeface="Arial" charset="0"/>
                        </a:rPr>
                        <a:t>obwohl keine Spaltenvektoren vorlagen.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09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Klasse MatrixMath</a:t>
            </a:r>
            <a:endParaRPr lang="en-US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Die Klasse MatrixMath</a:t>
            </a:r>
            <a:endParaRPr lang="en-US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Funktionen: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Berechnung der Determinante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err="1" smtClean="0"/>
              <a:t>Adjunkte</a:t>
            </a:r>
            <a:r>
              <a:rPr lang="de-DE" dirty="0" smtClean="0"/>
              <a:t> einer Matrix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Inverse einer Matrix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Transponieren einer Matrix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Berechnung einer Determinante</a:t>
            </a:r>
            <a:endParaRPr lang="en-US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Möglichkeiten: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Leibniz-Formel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Laplacescher</a:t>
            </a:r>
            <a:r>
              <a:rPr lang="en-US" dirty="0" smtClean="0"/>
              <a:t> </a:t>
            </a:r>
            <a:r>
              <a:rPr lang="en-US" dirty="0" err="1" smtClean="0"/>
              <a:t>Entwicklungssatz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Gauß-Algorithmus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Effizienz</a:t>
            </a:r>
            <a:endParaRPr lang="en-US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                                        Zeit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Pfeil nach rechts 3"/>
          <p:cNvSpPr/>
          <p:nvPr/>
        </p:nvSpPr>
        <p:spPr>
          <a:xfrm>
            <a:off x="900113" y="2030413"/>
            <a:ext cx="6119812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Leibniz-Formel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900113" y="2751138"/>
            <a:ext cx="3984625" cy="863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Laplacescher</a:t>
            </a:r>
            <a:r>
              <a:rPr lang="en-US" dirty="0"/>
              <a:t> </a:t>
            </a:r>
            <a:r>
              <a:rPr lang="en-US" dirty="0" err="1"/>
              <a:t>Entwicklungssatz</a:t>
            </a:r>
            <a:endParaRPr lang="en-US" dirty="0"/>
          </a:p>
        </p:txBody>
      </p:sp>
      <p:sp>
        <p:nvSpPr>
          <p:cNvPr id="6" name="Pfeil nach rechts 5"/>
          <p:cNvSpPr/>
          <p:nvPr/>
        </p:nvSpPr>
        <p:spPr>
          <a:xfrm>
            <a:off x="900113" y="3470275"/>
            <a:ext cx="2281237" cy="8651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Gauß-Algorithmus</a:t>
            </a:r>
            <a:endParaRPr lang="en-US" dirty="0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684213" y="5084763"/>
            <a:ext cx="70564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1115616" y="1628800"/>
            <a:ext cx="5760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Diese Projektarbeit wurde erstellt von:</a:t>
            </a:r>
          </a:p>
          <a:p>
            <a:endParaRPr lang="de-DE" b="1" dirty="0" smtClean="0"/>
          </a:p>
          <a:p>
            <a:endParaRPr lang="de-DE" b="1" dirty="0" smtClean="0"/>
          </a:p>
          <a:p>
            <a:r>
              <a:rPr lang="de-DE" dirty="0" smtClean="0"/>
              <a:t>		</a:t>
            </a:r>
            <a:r>
              <a:rPr lang="de-DE" b="1" dirty="0" smtClean="0"/>
              <a:t>Jürgen </a:t>
            </a:r>
            <a:r>
              <a:rPr lang="de-DE" b="1" dirty="0" err="1" smtClean="0"/>
              <a:t>Döffinger</a:t>
            </a:r>
            <a:r>
              <a:rPr lang="de-DE" b="1" dirty="0" smtClean="0"/>
              <a:t>	</a:t>
            </a:r>
            <a:r>
              <a:rPr lang="de-DE" dirty="0" err="1" smtClean="0"/>
              <a:t>M.-Nr</a:t>
            </a:r>
            <a:r>
              <a:rPr lang="de-DE" dirty="0" smtClean="0"/>
              <a:t>.: 631551</a:t>
            </a:r>
            <a:endParaRPr lang="de-DE" b="1" dirty="0" smtClean="0"/>
          </a:p>
          <a:p>
            <a:r>
              <a:rPr lang="de-DE" b="1" dirty="0" smtClean="0"/>
              <a:t>		Florian </a:t>
            </a:r>
            <a:r>
              <a:rPr lang="de-DE" b="1" dirty="0" err="1" smtClean="0"/>
              <a:t>Hilbrecht</a:t>
            </a:r>
            <a:r>
              <a:rPr lang="de-DE" b="1" dirty="0" smtClean="0"/>
              <a:t>	</a:t>
            </a:r>
            <a:r>
              <a:rPr lang="de-DE" dirty="0" smtClean="0"/>
              <a:t>M.-</a:t>
            </a:r>
            <a:r>
              <a:rPr lang="de-DE" dirty="0" err="1" smtClean="0"/>
              <a:t>Nr</a:t>
            </a:r>
            <a:r>
              <a:rPr lang="de-DE" dirty="0" smtClean="0"/>
              <a:t>.: 631558</a:t>
            </a:r>
            <a:endParaRPr lang="de-DE" b="1" dirty="0" smtClean="0"/>
          </a:p>
          <a:p>
            <a:r>
              <a:rPr lang="de-DE" b="1" dirty="0" smtClean="0"/>
              <a:t>		Hannes </a:t>
            </a:r>
            <a:r>
              <a:rPr lang="de-DE" b="1" dirty="0" err="1" smtClean="0"/>
              <a:t>Kuschick</a:t>
            </a:r>
            <a:r>
              <a:rPr lang="de-DE" b="1" dirty="0" smtClean="0"/>
              <a:t>	</a:t>
            </a:r>
            <a:r>
              <a:rPr lang="de-DE" dirty="0" smtClean="0"/>
              <a:t>M.-</a:t>
            </a:r>
            <a:r>
              <a:rPr lang="de-DE" dirty="0" err="1" smtClean="0"/>
              <a:t>Nr</a:t>
            </a:r>
            <a:r>
              <a:rPr lang="de-DE" dirty="0" smtClean="0"/>
              <a:t>.: 631552</a:t>
            </a:r>
            <a:endParaRPr lang="de-DE" b="1" dirty="0" smtClean="0"/>
          </a:p>
          <a:p>
            <a:r>
              <a:rPr lang="de-DE" b="1" dirty="0" smtClean="0"/>
              <a:t>		</a:t>
            </a:r>
            <a:r>
              <a:rPr lang="de-DE" b="1" smtClean="0"/>
              <a:t>Christoph </a:t>
            </a:r>
            <a:r>
              <a:rPr lang="de-DE" b="1" smtClean="0"/>
              <a:t>Dieck</a:t>
            </a:r>
            <a:r>
              <a:rPr lang="de-DE" b="1" dirty="0" smtClean="0"/>
              <a:t>	</a:t>
            </a:r>
            <a:r>
              <a:rPr lang="de-DE" dirty="0" err="1" smtClean="0"/>
              <a:t>M.-Nr</a:t>
            </a:r>
            <a:r>
              <a:rPr lang="de-DE" dirty="0" smtClean="0"/>
              <a:t>.: </a:t>
            </a:r>
            <a:r>
              <a:rPr lang="de-DE" dirty="0" smtClean="0"/>
              <a:t>630033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Projektgruppe 1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6012160" y="53732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Jena, 20.06.2010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Gauß-Algorithmus</a:t>
            </a:r>
          </a:p>
        </p:txBody>
      </p:sp>
      <p:sp>
        <p:nvSpPr>
          <p:cNvPr id="3" name="Inhaltsplatzhalt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7" name="Nach rechts gekrümmter Pfeil 16"/>
          <p:cNvSpPr/>
          <p:nvPr/>
        </p:nvSpPr>
        <p:spPr>
          <a:xfrm>
            <a:off x="2781300" y="1989138"/>
            <a:ext cx="360363" cy="863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49" name="Textfeld 17"/>
          <p:cNvSpPr txBox="1">
            <a:spLocks noChangeArrowheads="1"/>
          </p:cNvSpPr>
          <p:nvPr/>
        </p:nvSpPr>
        <p:spPr bwMode="auto">
          <a:xfrm>
            <a:off x="1920875" y="2279650"/>
            <a:ext cx="739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2/1=2</a:t>
            </a:r>
            <a:endParaRPr lang="en-US"/>
          </a:p>
        </p:txBody>
      </p:sp>
      <p:sp>
        <p:nvSpPr>
          <p:cNvPr id="19" name="Nach links gekrümmter Pfeil 18"/>
          <p:cNvSpPr/>
          <p:nvPr/>
        </p:nvSpPr>
        <p:spPr>
          <a:xfrm>
            <a:off x="3635375" y="2147888"/>
            <a:ext cx="431800" cy="720725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51" name="Textfeld 19"/>
          <p:cNvSpPr txBox="1">
            <a:spLocks noChangeArrowheads="1"/>
          </p:cNvSpPr>
          <p:nvPr/>
        </p:nvSpPr>
        <p:spPr bwMode="auto">
          <a:xfrm>
            <a:off x="4795838" y="1778000"/>
            <a:ext cx="722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2-2*2</a:t>
            </a:r>
            <a:endParaRPr lang="en-US"/>
          </a:p>
        </p:txBody>
      </p:sp>
      <p:sp>
        <p:nvSpPr>
          <p:cNvPr id="21" name="Nach links gekrümmter Pfeil 20"/>
          <p:cNvSpPr/>
          <p:nvPr/>
        </p:nvSpPr>
        <p:spPr>
          <a:xfrm>
            <a:off x="4787900" y="2147888"/>
            <a:ext cx="431800" cy="720725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Nach links gekrümmter Pfeil 21"/>
          <p:cNvSpPr/>
          <p:nvPr/>
        </p:nvSpPr>
        <p:spPr>
          <a:xfrm>
            <a:off x="6011863" y="2147888"/>
            <a:ext cx="431800" cy="720725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54" name="Textfeld 22"/>
          <p:cNvSpPr txBox="1">
            <a:spLocks noChangeArrowheads="1"/>
          </p:cNvSpPr>
          <p:nvPr/>
        </p:nvSpPr>
        <p:spPr bwMode="auto">
          <a:xfrm>
            <a:off x="3635375" y="1773238"/>
            <a:ext cx="7223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2-1*2</a:t>
            </a:r>
            <a:endParaRPr lang="en-US"/>
          </a:p>
        </p:txBody>
      </p:sp>
      <p:sp>
        <p:nvSpPr>
          <p:cNvPr id="6155" name="Textfeld 23"/>
          <p:cNvSpPr txBox="1">
            <a:spLocks noChangeArrowheads="1"/>
          </p:cNvSpPr>
          <p:nvPr/>
        </p:nvSpPr>
        <p:spPr bwMode="auto">
          <a:xfrm>
            <a:off x="6011863" y="1744663"/>
            <a:ext cx="722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1-2*2</a:t>
            </a:r>
            <a:endParaRPr lang="en-US"/>
          </a:p>
        </p:txBody>
      </p:sp>
      <p:sp>
        <p:nvSpPr>
          <p:cNvPr id="26" name="Textfeld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9756" y="4996735"/>
            <a:ext cx="1617558" cy="824969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7" name="Pfeil nach rechts 26"/>
          <p:cNvSpPr/>
          <p:nvPr/>
        </p:nvSpPr>
        <p:spPr>
          <a:xfrm>
            <a:off x="3860800" y="5229225"/>
            <a:ext cx="1236663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8" name="Textfeld 27"/>
          <p:cNvSpPr txBox="1">
            <a:spLocks noChangeArrowheads="1"/>
          </p:cNvSpPr>
          <p:nvPr/>
        </p:nvSpPr>
        <p:spPr bwMode="auto">
          <a:xfrm>
            <a:off x="5219700" y="5408613"/>
            <a:ext cx="2109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Det(A)=1*-2*1.5=-3</a:t>
            </a:r>
            <a:endParaRPr lang="en-US"/>
          </a:p>
        </p:txBody>
      </p:sp>
      <p:sp>
        <p:nvSpPr>
          <p:cNvPr id="29" name="Nach rechts gekrümmter Pfeil 28"/>
          <p:cNvSpPr/>
          <p:nvPr/>
        </p:nvSpPr>
        <p:spPr>
          <a:xfrm>
            <a:off x="692150" y="2868613"/>
            <a:ext cx="1330325" cy="2909887"/>
          </a:xfrm>
          <a:prstGeom prst="curv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Berechnung der Inversen</a:t>
            </a:r>
            <a:endParaRPr lang="en-US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Möglichkeiten: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Laplacescher</a:t>
            </a:r>
            <a:r>
              <a:rPr lang="en-US" dirty="0" smtClean="0"/>
              <a:t> </a:t>
            </a:r>
            <a:r>
              <a:rPr lang="en-US" dirty="0" err="1" smtClean="0"/>
              <a:t>Entwicklungssatz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Gauß-Algorithmus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Effizienz</a:t>
            </a:r>
            <a:endParaRPr lang="en-US" smtClean="0"/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>
              <a:buFont typeface="Arial" charset="0"/>
              <a:buNone/>
            </a:pPr>
            <a:r>
              <a:rPr lang="de-DE" smtClean="0"/>
              <a:t>                                      Zeit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</p:txBody>
      </p:sp>
      <p:sp>
        <p:nvSpPr>
          <p:cNvPr id="16" name="Pfeil nach rechts 15"/>
          <p:cNvSpPr/>
          <p:nvPr/>
        </p:nvSpPr>
        <p:spPr>
          <a:xfrm>
            <a:off x="900113" y="2751138"/>
            <a:ext cx="3984625" cy="8636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Laplacescher</a:t>
            </a:r>
            <a:r>
              <a:rPr lang="en-US" dirty="0"/>
              <a:t> </a:t>
            </a:r>
            <a:r>
              <a:rPr lang="en-US" dirty="0" err="1"/>
              <a:t>Entwicklungssatz</a:t>
            </a:r>
            <a:endParaRPr lang="en-US" dirty="0"/>
          </a:p>
        </p:txBody>
      </p:sp>
      <p:sp>
        <p:nvSpPr>
          <p:cNvPr id="17" name="Pfeil nach rechts 16"/>
          <p:cNvSpPr/>
          <p:nvPr/>
        </p:nvSpPr>
        <p:spPr>
          <a:xfrm>
            <a:off x="900113" y="3470275"/>
            <a:ext cx="2376487" cy="8651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Gauß-Algorithmus</a:t>
            </a:r>
            <a:endParaRPr lang="en-US" dirty="0"/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684213" y="5084763"/>
            <a:ext cx="70564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Laplacescher Entwicklungssatz</a:t>
            </a:r>
          </a:p>
        </p:txBody>
      </p:sp>
      <p:sp>
        <p:nvSpPr>
          <p:cNvPr id="3" name="Inhaltsplatzhalt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3387725" y="1989138"/>
            <a:ext cx="0" cy="20161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3371850" y="1989138"/>
            <a:ext cx="24955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Pfeil nach rechts 9"/>
          <p:cNvSpPr/>
          <p:nvPr/>
        </p:nvSpPr>
        <p:spPr>
          <a:xfrm>
            <a:off x="6300788" y="3613150"/>
            <a:ext cx="719137" cy="28892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3" name="Textfeld 10"/>
          <p:cNvSpPr txBox="1">
            <a:spLocks noChangeArrowheads="1"/>
          </p:cNvSpPr>
          <p:nvPr/>
        </p:nvSpPr>
        <p:spPr bwMode="auto">
          <a:xfrm>
            <a:off x="7164388" y="3573463"/>
            <a:ext cx="1185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2*2-1*1=3</a:t>
            </a:r>
            <a:endParaRPr lang="en-US"/>
          </a:p>
        </p:txBody>
      </p:sp>
      <p:sp>
        <p:nvSpPr>
          <p:cNvPr id="12" name="Nach rechts gekrümmter Pfeil 11"/>
          <p:cNvSpPr/>
          <p:nvPr/>
        </p:nvSpPr>
        <p:spPr>
          <a:xfrm>
            <a:off x="468313" y="3740150"/>
            <a:ext cx="1295400" cy="19748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63688" y="5013176"/>
            <a:ext cx="1790683" cy="824969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4" name="Rechteck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5976" y="5013176"/>
            <a:ext cx="1994264" cy="824906"/>
          </a:xfrm>
          <a:prstGeom prst="rect">
            <a:avLst/>
          </a:prstGeom>
          <a:blipFill rotWithShape="1">
            <a:blip r:embed="rId4" cstate="print"/>
            <a:stretch>
              <a:fillRect l="-2752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227" name="Textfeld 15"/>
          <p:cNvSpPr txBox="1">
            <a:spLocks noChangeArrowheads="1"/>
          </p:cNvSpPr>
          <p:nvPr/>
        </p:nvSpPr>
        <p:spPr bwMode="auto">
          <a:xfrm>
            <a:off x="611188" y="3244850"/>
            <a:ext cx="150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transponieren</a:t>
            </a:r>
            <a:endParaRPr lang="en-US"/>
          </a:p>
        </p:txBody>
      </p:sp>
      <p:sp>
        <p:nvSpPr>
          <p:cNvPr id="17" name="Pfeil nach rechts 16"/>
          <p:cNvSpPr/>
          <p:nvPr/>
        </p:nvSpPr>
        <p:spPr>
          <a:xfrm>
            <a:off x="3554413" y="5281613"/>
            <a:ext cx="720725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Pfeil nach rechts 17"/>
          <p:cNvSpPr/>
          <p:nvPr/>
        </p:nvSpPr>
        <p:spPr>
          <a:xfrm>
            <a:off x="6324600" y="5281613"/>
            <a:ext cx="720725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hteck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64287" y="4723609"/>
            <a:ext cx="1841851" cy="1404039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1259632" y="1412776"/>
          <a:ext cx="6096000" cy="2057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914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dirty="0" smtClean="0">
                          <a:latin typeface="Cambria"/>
                          <a:ea typeface="Times New Roman"/>
                          <a:cs typeface="Times New Roman"/>
                        </a:rPr>
                        <a:t>Gleichungslöser</a:t>
                      </a:r>
                      <a:endParaRPr lang="de-DE" sz="40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200" dirty="0" smtClean="0">
                          <a:latin typeface="Cambria"/>
                          <a:ea typeface="Times New Roman"/>
                          <a:cs typeface="Times New Roman"/>
                        </a:rPr>
                        <a:t>Informatik </a:t>
                      </a:r>
                      <a:r>
                        <a:rPr lang="de-DE" sz="2200" dirty="0" err="1" smtClean="0">
                          <a:latin typeface="Cambria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de-DE" sz="2200" baseline="0" dirty="0" err="1" smtClean="0">
                          <a:latin typeface="Cambri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de-DE" sz="2200" baseline="0" dirty="0" smtClean="0">
                          <a:latin typeface="Cambria"/>
                          <a:ea typeface="Times New Roman"/>
                          <a:cs typeface="Times New Roman"/>
                        </a:rPr>
                        <a:t> – Projektarbeit</a:t>
                      </a:r>
                      <a:endParaRPr lang="de-DE" sz="2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latin typeface="Calibri"/>
                          <a:ea typeface="Times New Roman"/>
                          <a:cs typeface="Times New Roman"/>
                        </a:rPr>
                        <a:t>Jürgen Döffinger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latin typeface="Calibri"/>
                          <a:ea typeface="Times New Roman"/>
                          <a:cs typeface="Times New Roman"/>
                        </a:rPr>
                        <a:t>20.06.2010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" name="Grafik 20" descr="468px-Carl_Friedrich_Gau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356992"/>
            <a:ext cx="2139696" cy="2743200"/>
          </a:xfrm>
          <a:prstGeom prst="rect">
            <a:avLst/>
          </a:prstGeom>
        </p:spPr>
      </p:pic>
      <p:pic>
        <p:nvPicPr>
          <p:cNvPr id="22" name="Grafik 21" descr="Wilhelm_Jorda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3284984"/>
            <a:ext cx="2146321" cy="2736304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3203848" y="4077072"/>
            <a:ext cx="2637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nach 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Gauß – Jordan - Verfahren</a:t>
            </a:r>
            <a:endParaRPr lang="de-DE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 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/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/>
              <a:t>      Programmbeispiel ?</a:t>
            </a:r>
            <a:endParaRPr lang="de-DE" sz="2400" dirty="0"/>
          </a:p>
        </p:txBody>
      </p:sp>
      <p:sp>
        <p:nvSpPr>
          <p:cNvPr id="17" name="Textfeld 16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   </a:t>
            </a:r>
            <a:r>
              <a:rPr lang="de-DE" sz="2400" b="1" dirty="0" smtClean="0"/>
              <a:t>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Wie wurde der Gleichungslöser umgesetzt?</a:t>
            </a:r>
          </a:p>
          <a:p>
            <a:endParaRPr lang="de-D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01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war die Aufgabenstellung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Implementieren Sie ein generisches System zur algebraischen Behandlung von Matrizen. Folgende Operationen sollen realisiert werden:</a:t>
            </a:r>
          </a:p>
          <a:p>
            <a:pPr lvl="0" eaLnBrk="0"/>
            <a:endParaRPr lang="de-DE" sz="1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Matrix-Addition, -Subtraktion, 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</a:t>
            </a:r>
            <a:r>
              <a:rPr lang="de-DE" sz="2000" dirty="0" err="1" smtClean="0"/>
              <a:t>Skalarmultiplikation</a:t>
            </a:r>
            <a:endParaRPr lang="de-DE" sz="2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Vektor-Multiplikation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Gauß-Elimination (Lösung von linearen Gleichungssystemen)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</a:t>
            </a:r>
            <a:r>
              <a:rPr lang="de-DE" sz="2000" dirty="0" err="1" smtClean="0"/>
              <a:t>Determinantenberechnung</a:t>
            </a:r>
            <a:endParaRPr lang="de-DE" sz="2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/>
              <a:t>  Matrix-Inversion.</a:t>
            </a:r>
            <a:endParaRPr lang="de-DE" sz="2000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01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Was war die Aufgabenstellung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Implementieren Sie ein generisches System zur algebraischen Behandlung von Matrizen. Folgende Operationen sollen realisiert werden:</a:t>
            </a:r>
          </a:p>
          <a:p>
            <a:pPr lvl="0" eaLnBrk="0"/>
            <a:endParaRPr lang="de-DE" sz="1000" dirty="0" smtClean="0"/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Matrix-Addition, -Subtraktion, 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DE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Skalarmultiplikation</a:t>
            </a:r>
            <a:endParaRPr lang="de-DE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Vektor-Multiplikation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b="1" dirty="0" smtClean="0"/>
              <a:t>  Gauß-Elimination (Lösung von linearen Gleichungssystemen)</a:t>
            </a: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DE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Determinantenberechnung</a:t>
            </a:r>
            <a:endParaRPr lang="de-DE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eaLnBrk="0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Matrix-Inversion.</a:t>
            </a:r>
            <a:endParaRPr lang="de-DE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/>
              <a:t>   </a:t>
            </a:r>
            <a:r>
              <a:rPr lang="de-DE" sz="2400" b="1" dirty="0" smtClean="0"/>
              <a:t>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Wie wurde der Gleichungslöser umgesetzt?</a:t>
            </a:r>
          </a:p>
          <a:p>
            <a:endParaRPr lang="de-DE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1268760"/>
            <a:ext cx="763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Wesentliche Quellen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de-DE" dirty="0" smtClean="0"/>
              <a:t>Bjarne </a:t>
            </a:r>
            <a:r>
              <a:rPr lang="de-DE" dirty="0" err="1" smtClean="0"/>
              <a:t>Stroustrup</a:t>
            </a:r>
            <a:r>
              <a:rPr lang="de-DE" dirty="0" smtClean="0"/>
              <a:t>	Die C++ - Programmiersprache </a:t>
            </a:r>
          </a:p>
          <a:p>
            <a:pPr marL="3086100" lvl="6" indent="-342900"/>
            <a:r>
              <a:rPr lang="de-DE" dirty="0" smtClean="0"/>
              <a:t>ISBN 0-201-70073-5</a:t>
            </a:r>
          </a:p>
          <a:p>
            <a:r>
              <a:rPr lang="de-DE" dirty="0" smtClean="0"/>
              <a:t>			</a:t>
            </a:r>
            <a:r>
              <a:rPr lang="de-DE" dirty="0" err="1" smtClean="0"/>
              <a:t>Addision</a:t>
            </a:r>
            <a:r>
              <a:rPr lang="de-DE" dirty="0" smtClean="0"/>
              <a:t>-Wesley Verlag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en-US" dirty="0" err="1" smtClean="0"/>
              <a:t>Jürgen</a:t>
            </a:r>
            <a:r>
              <a:rPr lang="en-US" dirty="0" smtClean="0"/>
              <a:t> Wolf</a:t>
            </a:r>
            <a:r>
              <a:rPr lang="de-DE" dirty="0" smtClean="0"/>
              <a:t>		C++ von A bis Z – Das umfassende 					Handbuch</a:t>
            </a:r>
          </a:p>
          <a:p>
            <a:r>
              <a:rPr lang="de-DE" dirty="0" smtClean="0"/>
              <a:t>			2. Auflage, 2009</a:t>
            </a:r>
          </a:p>
          <a:p>
            <a:r>
              <a:rPr lang="de-DE" dirty="0" smtClean="0"/>
              <a:t>			ISBN 978-3-8362-1429-2</a:t>
            </a:r>
          </a:p>
          <a:p>
            <a:r>
              <a:rPr lang="de-DE" dirty="0" smtClean="0"/>
              <a:t>			Galileo Press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   Prof. Dr.-Ing. Jack	Fachhochschule Jena</a:t>
            </a:r>
          </a:p>
          <a:p>
            <a:r>
              <a:rPr lang="de-DE" dirty="0" smtClean="0"/>
              <a:t>			Fachbereich Elektrotechnik/Informationstechnik</a:t>
            </a:r>
          </a:p>
          <a:p>
            <a:r>
              <a:rPr lang="de-DE" dirty="0" smtClean="0"/>
              <a:t>			Vorlesungsskripte Informatik </a:t>
            </a:r>
            <a:r>
              <a:rPr lang="de-DE" dirty="0" err="1" smtClean="0"/>
              <a:t>IIa</a:t>
            </a:r>
            <a:endParaRPr lang="de-DE" dirty="0" smtClean="0"/>
          </a:p>
          <a:p>
            <a:r>
              <a:rPr lang="de-DE" dirty="0" smtClean="0"/>
              <a:t> 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1475656" y="1052736"/>
          <a:ext cx="5753100" cy="5419725"/>
        </p:xfrm>
        <a:graphic>
          <a:graphicData uri="http://schemas.openxmlformats.org/presentationml/2006/ole">
            <p:oleObj spid="_x0000_s1026" name="Visio" r:id="rId5" imgW="7016496" imgH="6612095" progId="Visio.Drawing.11">
              <p:embed/>
            </p:oleObj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7" name="Grafik 16" descr="Scan_Pic0004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980728"/>
            <a:ext cx="7488832" cy="5404422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4429248" y="6309320"/>
            <a:ext cx="47147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Quelle:  Lothar Papula – Mathematische Formelsammlung – 9. Auflage – Vieweg Verlag</a:t>
            </a:r>
            <a:endParaRPr lang="de-DE" sz="1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628800"/>
            <a:ext cx="2880320" cy="965092"/>
          </a:xfrm>
          <a:prstGeom prst="rect">
            <a:avLst/>
          </a:prstGeom>
          <a:noFill/>
        </p:spPr>
      </p:pic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51520" y="98072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Beispiel:</a:t>
            </a:r>
            <a:endParaRPr lang="de-DE" dirty="0"/>
          </a:p>
        </p:txBody>
      </p:sp>
      <p:graphicFrame>
        <p:nvGraphicFramePr>
          <p:cNvPr id="21" name="Tabelle 20"/>
          <p:cNvGraphicFramePr>
            <a:graphicFrameLocks noGrp="1"/>
          </p:cNvGraphicFramePr>
          <p:nvPr/>
        </p:nvGraphicFramePr>
        <p:xfrm>
          <a:off x="4355976" y="1556792"/>
          <a:ext cx="1936433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53689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2" name="Pfeil nach rechts 21"/>
          <p:cNvSpPr/>
          <p:nvPr/>
        </p:nvSpPr>
        <p:spPr>
          <a:xfrm>
            <a:off x="3419872" y="1844824"/>
            <a:ext cx="72008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1547664" y="2924944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1547664" y="3284984"/>
            <a:ext cx="6168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det</a:t>
            </a:r>
            <a:r>
              <a:rPr lang="de-DE" dirty="0" smtClean="0"/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/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err="1" smtClean="0"/>
              <a:t>det</a:t>
            </a:r>
            <a:r>
              <a:rPr lang="de-DE" dirty="0" smtClean="0"/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/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Pfeil nach rechts 31"/>
          <p:cNvSpPr/>
          <p:nvPr/>
        </p:nvSpPr>
        <p:spPr>
          <a:xfrm>
            <a:off x="6516216" y="1844824"/>
            <a:ext cx="720080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3" name="Tabelle 32"/>
          <p:cNvGraphicFramePr>
            <a:graphicFrameLocks noGrp="1"/>
          </p:cNvGraphicFramePr>
          <p:nvPr/>
        </p:nvGraphicFramePr>
        <p:xfrm>
          <a:off x="7308304" y="1556792"/>
          <a:ext cx="436756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675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5" grpId="0" build="p"/>
      <p:bldP spid="3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168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b="1" dirty="0" smtClean="0"/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403648" y="4149080"/>
            <a:ext cx="64450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de-DE" dirty="0" smtClean="0"/>
              <a:t> Ist die Matrix mit absoluten Glieder ein Spaltenvektor ?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 Ist die Lösungsmatrix ein Spaltenvektor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 Stimmt die Zeilenanzahl der Matrix mit den absoluten Gliedern </a:t>
            </a:r>
            <a:br>
              <a:rPr lang="de-DE" dirty="0" smtClean="0"/>
            </a:br>
            <a:r>
              <a:rPr lang="de-DE" dirty="0" smtClean="0"/>
              <a:t>     mit der des Lösungsvektors überein ?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 Stimmt die Anzahl absoluter Glieder mit der Anzahl Gleichungen</a:t>
            </a:r>
            <a:br>
              <a:rPr lang="de-DE" dirty="0" smtClean="0"/>
            </a:br>
            <a:r>
              <a:rPr lang="de-DE" dirty="0" smtClean="0"/>
              <a:t>     in der </a:t>
            </a:r>
            <a:r>
              <a:rPr lang="de-DE" dirty="0" err="1" smtClean="0"/>
              <a:t>Koeffizientenmatrix</a:t>
            </a:r>
            <a:r>
              <a:rPr lang="de-DE" dirty="0" smtClean="0"/>
              <a:t> überein ?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168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b="1" dirty="0" smtClean="0"/>
              <a:t>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/>
        </p:nvGraphicFramePr>
        <p:xfrm>
          <a:off x="5004048" y="4293096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-61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-183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547664" y="4365104"/>
          <a:ext cx="1936433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53689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6" name="Pfeil nach rechts 25"/>
          <p:cNvSpPr/>
          <p:nvPr/>
        </p:nvSpPr>
        <p:spPr>
          <a:xfrm>
            <a:off x="3995936" y="4509120"/>
            <a:ext cx="792088" cy="5566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22971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b="1" dirty="0" smtClean="0"/>
              <a:t>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err="1" smtClean="0"/>
              <a:t>det</a:t>
            </a:r>
            <a:r>
              <a:rPr lang="de-DE" b="1" dirty="0" smtClean="0"/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b="1" dirty="0" smtClean="0"/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/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/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 err="1" smtClean="0"/>
              <a:t>det</a:t>
            </a:r>
            <a:r>
              <a:rPr lang="de-DE" b="1" dirty="0" smtClean="0"/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547664" y="4365104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-61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-183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6" name="Pfeil nach rechts 25"/>
          <p:cNvSpPr/>
          <p:nvPr/>
        </p:nvSpPr>
        <p:spPr>
          <a:xfrm>
            <a:off x="3995936" y="4509120"/>
            <a:ext cx="792088" cy="5566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 rot="18869236">
            <a:off x="2091806" y="4021712"/>
            <a:ext cx="457782" cy="187220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5076056" y="4581128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 * 1 * -61 = -122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131840" y="404664"/>
            <a:ext cx="426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wurde der Gleichungslöser umgesetzt?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1520" y="980728"/>
            <a:ext cx="310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Ablauf innerhalb der Methode: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395536" y="1340768"/>
            <a:ext cx="622971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Parameter überprüfen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obere Dreiecksmatrix bilden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Determinante bilde und prüfen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(A) = 0 → unendlich viele oder keine Lösungen</a:t>
            </a:r>
          </a:p>
          <a:p>
            <a:pPr lvl="2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Prüfung auf Wiederspruch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Kein Wiederspruch → unendlich viele Lösungen</a:t>
            </a:r>
          </a:p>
          <a:p>
            <a:pPr lvl="3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 Wiederspruch → keine Lösung</a:t>
            </a:r>
          </a:p>
          <a:p>
            <a:pPr lvl="1">
              <a:buFont typeface="Arial" pitchFamily="34" charset="0"/>
              <a:buChar char="•"/>
            </a:pP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1">
                    <a:lumMod val="50000"/>
                  </a:schemeClr>
                </a:solidFill>
              </a:rPr>
              <a:t>det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(A) ≠ 0 → nur eine Lösung</a:t>
            </a:r>
          </a:p>
          <a:p>
            <a:pPr lvl="2">
              <a:buFont typeface="Arial" pitchFamily="34" charset="0"/>
              <a:buChar char="•"/>
            </a:pPr>
            <a:r>
              <a:rPr lang="de-DE" b="1" dirty="0" smtClean="0"/>
              <a:t> Lösungsvektor bilden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/>
        </p:nvGraphicFramePr>
        <p:xfrm>
          <a:off x="1547664" y="4365104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-7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-61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-183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6" name="Pfeil nach rechts 25"/>
          <p:cNvSpPr/>
          <p:nvPr/>
        </p:nvSpPr>
        <p:spPr>
          <a:xfrm>
            <a:off x="3995936" y="4509120"/>
            <a:ext cx="792088" cy="5566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0" name="Tabelle 29"/>
          <p:cNvGraphicFramePr>
            <a:graphicFrameLocks noGrp="1"/>
          </p:cNvGraphicFramePr>
          <p:nvPr/>
        </p:nvGraphicFramePr>
        <p:xfrm>
          <a:off x="5076056" y="4221088"/>
          <a:ext cx="20523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2"/>
                <a:gridCol w="421005"/>
                <a:gridCol w="536893"/>
                <a:gridCol w="65278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Programmbeispiel ?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1920" y="40466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11560" y="155679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Was war die Aufgabenstellung?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  Wie wurde der Gleichungslöser umgesetzt?</a:t>
            </a:r>
          </a:p>
          <a:p>
            <a:endParaRPr lang="de-DE" sz="2400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  Programmbeispiel ?</a:t>
            </a:r>
            <a:endParaRPr lang="de-DE" sz="2400" b="1" dirty="0"/>
          </a:p>
        </p:txBody>
      </p:sp>
    </p:spTree>
  </p:cSld>
  <p:clrMapOvr>
    <a:masterClrMapping/>
  </p:clrMapOvr>
  <p:transition spd="slow" advClick="0" advTm="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148478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Das im folgenden präsentierte Projekt „Matrix“ wurde entsprechend der Aufgabenstellung </a:t>
            </a:r>
          </a:p>
          <a:p>
            <a:r>
              <a:rPr lang="de-DE" b="1" dirty="0" smtClean="0"/>
              <a:t>„System zur algebraischen Manipulation von Matrizen“ </a:t>
            </a:r>
            <a:r>
              <a:rPr lang="de-DE" dirty="0" smtClean="0"/>
              <a:t>realisiert.</a:t>
            </a:r>
          </a:p>
          <a:p>
            <a:endParaRPr lang="de-DE" dirty="0" smtClean="0"/>
          </a:p>
          <a:p>
            <a:r>
              <a:rPr lang="de-DE" dirty="0" smtClean="0"/>
              <a:t>Das Projekt wurde für die geforderten Datentypen durch Template-Klassen (typenlose) umgesetzt.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/>
        </p:nvGraphicFramePr>
        <p:xfrm>
          <a:off x="4499992" y="1052736"/>
          <a:ext cx="2493963" cy="1488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3"/>
                <a:gridCol w="441642"/>
                <a:gridCol w="421005"/>
                <a:gridCol w="536893"/>
                <a:gridCol w="652780"/>
              </a:tblGrid>
              <a:tr h="37581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347864" y="404664"/>
            <a:ext cx="188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Programmbeispiel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graphicFrame>
        <p:nvGraphicFramePr>
          <p:cNvPr id="18" name="Tabelle 17"/>
          <p:cNvGraphicFramePr>
            <a:graphicFrameLocks noGrp="1"/>
          </p:cNvGraphicFramePr>
          <p:nvPr/>
        </p:nvGraphicFramePr>
        <p:xfrm>
          <a:off x="1115616" y="1052736"/>
          <a:ext cx="2378076" cy="1488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643"/>
                <a:gridCol w="441642"/>
                <a:gridCol w="421005"/>
                <a:gridCol w="536893"/>
                <a:gridCol w="536893"/>
              </a:tblGrid>
              <a:tr h="375816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/>
                    </a:p>
                  </a:txBody>
                  <a:tcPr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-10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-2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9" name="Pfeil nach rechts 18"/>
          <p:cNvSpPr/>
          <p:nvPr/>
        </p:nvSpPr>
        <p:spPr>
          <a:xfrm>
            <a:off x="3851920" y="1700808"/>
            <a:ext cx="978408" cy="484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" name="Grafik 20" descr="MatrixCalculator.jp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2996952"/>
            <a:ext cx="6120680" cy="2670054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cxnSp>
        <p:nvCxnSpPr>
          <p:cNvPr id="13" name="Gerade Verbindung 12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7931552" y="6581001"/>
            <a:ext cx="1212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Jürgen Döffinger</a:t>
            </a:r>
            <a:endParaRPr lang="de-DE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Gleichungslöser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1403648" y="2348880"/>
            <a:ext cx="56106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b="1" dirty="0" smtClean="0"/>
              <a:t>Fragen ???</a:t>
            </a:r>
            <a:endParaRPr lang="de-DE" sz="96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 spd="slow" advClick="0" advTm="2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pic>
        <p:nvPicPr>
          <p:cNvPr id="11" name="Grafik 10" descr="Klassendiagram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908720"/>
            <a:ext cx="4392488" cy="5601618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251520" y="11247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Klassendiagramm:</a:t>
            </a:r>
            <a:endParaRPr lang="de-DE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251520" y="11247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Klassendiagramm</a:t>
            </a:r>
          </a:p>
          <a:p>
            <a:r>
              <a:rPr lang="de-DE" b="1" dirty="0" err="1" smtClean="0"/>
              <a:t>MatrixVector</a:t>
            </a:r>
            <a:endParaRPr lang="de-DE" b="1" dirty="0"/>
          </a:p>
        </p:txBody>
      </p:sp>
      <p:pic>
        <p:nvPicPr>
          <p:cNvPr id="15" name="Grafik 14" descr="MatrixVec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980728"/>
            <a:ext cx="3894919" cy="5472608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539552" y="5157192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MatrixVector</a:t>
            </a:r>
            <a:r>
              <a:rPr lang="de-DE" dirty="0" smtClean="0"/>
              <a:t> greift auf die </a:t>
            </a:r>
            <a:r>
              <a:rPr lang="de-DE" dirty="0" err="1" smtClean="0"/>
              <a:t>MatrixException</a:t>
            </a:r>
            <a:r>
              <a:rPr lang="de-DE" dirty="0" smtClean="0"/>
              <a:t> zur Fehlerausgabe zu.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251520" y="11247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Klasse </a:t>
            </a:r>
            <a:r>
              <a:rPr lang="de-DE" b="1" dirty="0" err="1" smtClean="0"/>
              <a:t>MatrixVector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395536" y="1772816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Klasse </a:t>
            </a:r>
            <a:r>
              <a:rPr lang="de-DE" dirty="0" err="1" smtClean="0"/>
              <a:t>MatrixVector</a:t>
            </a:r>
            <a:r>
              <a:rPr lang="de-DE" dirty="0" smtClean="0"/>
              <a:t> ist eine Template-Klasse (</a:t>
            </a:r>
            <a:r>
              <a:rPr lang="de-DE" dirty="0" err="1" smtClean="0"/>
              <a:t>Typenlos</a:t>
            </a:r>
            <a:r>
              <a:rPr lang="de-DE" dirty="0" smtClean="0"/>
              <a:t>) und enthält die folgenden </a:t>
            </a:r>
            <a:r>
              <a:rPr lang="de-DE" b="1" dirty="0" smtClean="0"/>
              <a:t>Attribute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	</a:t>
            </a:r>
            <a:r>
              <a:rPr lang="de-DE" dirty="0" err="1" smtClean="0"/>
              <a:t>elements</a:t>
            </a:r>
            <a:r>
              <a:rPr lang="de-DE" dirty="0" smtClean="0"/>
              <a:t> 		ist vom Typ </a:t>
            </a:r>
            <a:r>
              <a:rPr lang="de-DE" dirty="0" err="1" smtClean="0"/>
              <a:t>vector</a:t>
            </a:r>
            <a:r>
              <a:rPr lang="de-DE" dirty="0" smtClean="0"/>
              <a:t>&lt;</a:t>
            </a:r>
            <a:r>
              <a:rPr lang="de-DE" dirty="0" err="1" smtClean="0"/>
              <a:t>vector</a:t>
            </a:r>
            <a:r>
              <a:rPr lang="de-DE" dirty="0" smtClean="0"/>
              <a:t>&lt;T&gt;&gt;</a:t>
            </a:r>
          </a:p>
          <a:p>
            <a:r>
              <a:rPr lang="de-DE" dirty="0" smtClean="0"/>
              <a:t>			enthält alle Elemente der Matrix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</a:t>
            </a:r>
            <a:r>
              <a:rPr lang="de-DE" dirty="0" err="1" smtClean="0"/>
              <a:t>rows</a:t>
            </a:r>
            <a:r>
              <a:rPr lang="de-DE" dirty="0" smtClean="0"/>
              <a:t>		entspricht der Zeilenanzahl der Matrix	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</a:t>
            </a:r>
            <a:r>
              <a:rPr lang="de-DE" dirty="0" err="1" smtClean="0"/>
              <a:t>columns</a:t>
            </a:r>
            <a:r>
              <a:rPr lang="de-DE" dirty="0" smtClean="0"/>
              <a:t>		entspricht der Spaltenanzahl der Matrix	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683568" y="1268760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Klasse </a:t>
            </a:r>
            <a:r>
              <a:rPr lang="de-DE" dirty="0" err="1" smtClean="0"/>
              <a:t>MatrixVector</a:t>
            </a:r>
            <a:r>
              <a:rPr lang="de-DE" dirty="0" smtClean="0"/>
              <a:t> enthält 28 </a:t>
            </a:r>
            <a:r>
              <a:rPr lang="de-DE" b="1" dirty="0" smtClean="0"/>
              <a:t>Methoden</a:t>
            </a:r>
            <a:r>
              <a:rPr lang="de-DE" dirty="0" smtClean="0"/>
              <a:t>. Zu den wesentlichsten zählen: 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Überladung des </a:t>
            </a:r>
            <a:r>
              <a:rPr lang="de-DE" dirty="0" err="1" smtClean="0"/>
              <a:t>Shift</a:t>
            </a:r>
            <a:r>
              <a:rPr lang="de-DE" dirty="0" smtClean="0"/>
              <a:t>-Operators  </a:t>
            </a:r>
            <a:r>
              <a:rPr lang="de-DE" b="1" dirty="0" smtClean="0"/>
              <a:t>&gt;&gt;</a:t>
            </a:r>
            <a:r>
              <a:rPr lang="de-DE" dirty="0" smtClean="0"/>
              <a:t>  zur Eingabe einer Matrix.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Überladung des </a:t>
            </a:r>
            <a:r>
              <a:rPr lang="de-DE" dirty="0" err="1" smtClean="0"/>
              <a:t>Shift</a:t>
            </a:r>
            <a:r>
              <a:rPr lang="de-DE" dirty="0" smtClean="0"/>
              <a:t>-Operators  </a:t>
            </a:r>
            <a:r>
              <a:rPr lang="de-DE" b="1" dirty="0" smtClean="0"/>
              <a:t>&lt;&lt;</a:t>
            </a:r>
            <a:r>
              <a:rPr lang="de-DE" dirty="0" smtClean="0"/>
              <a:t>  zur Ausgabe einer Matrix.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Überladung des Index-Operators  </a:t>
            </a:r>
            <a:r>
              <a:rPr lang="de-DE" b="1" dirty="0" smtClean="0"/>
              <a:t>[] </a:t>
            </a:r>
            <a:r>
              <a:rPr lang="de-DE" dirty="0" smtClean="0"/>
              <a:t> zum Zugriff auf einzelne 	Elemente einer Matrix.</a:t>
            </a:r>
          </a:p>
          <a:p>
            <a:pPr lvl="2"/>
            <a:r>
              <a:rPr lang="de-DE" dirty="0" smtClean="0"/>
              <a:t>Um den </a:t>
            </a:r>
            <a:r>
              <a:rPr lang="de-DE" i="1" dirty="0" smtClean="0"/>
              <a:t>unbefugten</a:t>
            </a:r>
            <a:r>
              <a:rPr lang="de-DE" dirty="0" smtClean="0"/>
              <a:t> </a:t>
            </a:r>
            <a:r>
              <a:rPr lang="de-DE" i="1" dirty="0" smtClean="0"/>
              <a:t>Zugriff</a:t>
            </a:r>
            <a:r>
              <a:rPr lang="de-DE" dirty="0" smtClean="0"/>
              <a:t> auf einzelne Elemente, Zeilen oder Spalten der Klasse </a:t>
            </a:r>
            <a:r>
              <a:rPr lang="de-DE" dirty="0" err="1" smtClean="0"/>
              <a:t>MatrixVector</a:t>
            </a:r>
            <a:r>
              <a:rPr lang="de-DE" dirty="0" smtClean="0"/>
              <a:t> zu verhindern, wurde diese Methode als „private“ deklariert (gekapselt)!</a:t>
            </a:r>
          </a:p>
          <a:p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827584" y="1628800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der </a:t>
            </a:r>
            <a:r>
              <a:rPr lang="de-DE" dirty="0" err="1" smtClean="0"/>
              <a:t>MatrixVector</a:t>
            </a:r>
            <a:r>
              <a:rPr lang="de-DE" dirty="0" smtClean="0"/>
              <a:t> sind neben dem </a:t>
            </a:r>
            <a:r>
              <a:rPr lang="de-DE" dirty="0" err="1" smtClean="0"/>
              <a:t>Copy-Konstruktor</a:t>
            </a:r>
            <a:r>
              <a:rPr lang="de-DE" dirty="0" smtClean="0"/>
              <a:t> auch drei weitere </a:t>
            </a:r>
            <a:r>
              <a:rPr lang="de-DE" b="1" dirty="0" err="1" smtClean="0"/>
              <a:t>Konstruktoren</a:t>
            </a:r>
            <a:r>
              <a:rPr lang="de-DE" dirty="0" smtClean="0"/>
              <a:t>, zur Erstellung einer Matrix definiert.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</a:t>
            </a:r>
            <a:r>
              <a:rPr lang="de-DE" dirty="0" err="1" smtClean="0"/>
              <a:t>Standardkonstruktor</a:t>
            </a:r>
            <a:r>
              <a:rPr lang="de-DE" dirty="0" smtClean="0"/>
              <a:t> </a:t>
            </a:r>
          </a:p>
          <a:p>
            <a:pPr lvl="2"/>
            <a:r>
              <a:rPr lang="de-DE" i="1" u="sng" dirty="0" smtClean="0"/>
              <a:t>ohne</a:t>
            </a:r>
            <a:r>
              <a:rPr lang="de-DE" dirty="0" smtClean="0"/>
              <a:t> Übergabe von Parametern wird automatisch eine 3x3 </a:t>
            </a:r>
          </a:p>
          <a:p>
            <a:pPr lvl="2"/>
            <a:r>
              <a:rPr lang="de-DE" dirty="0" smtClean="0"/>
              <a:t>Matrix erstellt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mit Übergabe </a:t>
            </a:r>
            <a:r>
              <a:rPr lang="de-DE" i="1" u="sng" dirty="0" smtClean="0"/>
              <a:t>eines</a:t>
            </a:r>
            <a:r>
              <a:rPr lang="de-DE" dirty="0" smtClean="0"/>
              <a:t> Parameters wird eine quadratische 	Matrix entsprechend des übergebenen Parameters erstellt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mit Übergabe von</a:t>
            </a:r>
            <a:r>
              <a:rPr lang="de-DE" i="1" dirty="0" smtClean="0"/>
              <a:t> </a:t>
            </a:r>
            <a:r>
              <a:rPr lang="de-DE" i="1" u="sng" dirty="0" smtClean="0"/>
              <a:t>zwei</a:t>
            </a:r>
            <a:r>
              <a:rPr lang="de-DE" dirty="0" smtClean="0"/>
              <a:t> Parametern wird eine Matrix 	entsprechend der übergebenen Parameter erstellt 	(Zeilenanzahl, Spaltenanzahl)</a:t>
            </a:r>
          </a:p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 err="1" smtClean="0"/>
              <a:t>Konstruktoren</a:t>
            </a:r>
            <a:r>
              <a:rPr lang="de-DE" dirty="0" smtClean="0"/>
              <a:t> rufen jeweils die Funktion </a:t>
            </a:r>
            <a:r>
              <a:rPr lang="de-DE" dirty="0" err="1" smtClean="0"/>
              <a:t>resize</a:t>
            </a:r>
            <a:r>
              <a:rPr lang="de-DE" dirty="0" smtClean="0"/>
              <a:t>() auf.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1522</Words>
  <Application>Microsoft Office PowerPoint</Application>
  <PresentationFormat>Bildschirmpräsentation (4:3)</PresentationFormat>
  <Paragraphs>574</Paragraphs>
  <Slides>42</Slides>
  <Notes>34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4" baseType="lpstr">
      <vt:lpstr>Larissa-Design</vt:lpstr>
      <vt:lpstr>Visio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Klasse MatrixMath</vt:lpstr>
      <vt:lpstr>Die Klasse MatrixMath</vt:lpstr>
      <vt:lpstr>Berechnung einer Determinante</vt:lpstr>
      <vt:lpstr>Effizienz</vt:lpstr>
      <vt:lpstr>Gauß-Algorithmus</vt:lpstr>
      <vt:lpstr>Berechnung der Inversen</vt:lpstr>
      <vt:lpstr>Effizienz</vt:lpstr>
      <vt:lpstr>Laplacescher Entwicklungssatz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</vt:vector>
  </TitlesOfParts>
  <Company>JD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JD</dc:creator>
  <cp:lastModifiedBy>JD</cp:lastModifiedBy>
  <cp:revision>59</cp:revision>
  <cp:lastPrinted>2010-06-22T20:37:10Z</cp:lastPrinted>
  <dcterms:created xsi:type="dcterms:W3CDTF">2010-06-17T15:45:23Z</dcterms:created>
  <dcterms:modified xsi:type="dcterms:W3CDTF">2010-06-22T20:37:11Z</dcterms:modified>
</cp:coreProperties>
</file>