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handoutMasterIdLst>
    <p:handoutMasterId r:id="rId22"/>
  </p:handoutMasterIdLst>
  <p:sldIdLst>
    <p:sldId id="259" r:id="rId2"/>
    <p:sldId id="289" r:id="rId3"/>
    <p:sldId id="291" r:id="rId4"/>
    <p:sldId id="292" r:id="rId5"/>
    <p:sldId id="293" r:id="rId6"/>
    <p:sldId id="296" r:id="rId7"/>
    <p:sldId id="295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5" r:id="rId16"/>
    <p:sldId id="306" r:id="rId17"/>
    <p:sldId id="287" r:id="rId18"/>
    <p:sldId id="307" r:id="rId19"/>
    <p:sldId id="308" r:id="rId2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Informatik Projektarbeit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EE2FA-2B31-4A22-A8EA-233CC74622CF}" type="datetimeFigureOut">
              <a:rPr lang="de-DE" smtClean="0"/>
              <a:pPr/>
              <a:t>21.06.2010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3F5C2-634A-4DB6-9FDD-4D0FF4C82E9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Informatik Projektarbeit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3DDB69-9BCB-4FED-B8C7-8078DE0CC430}" type="datetimeFigureOut">
              <a:rPr lang="de-DE" smtClean="0"/>
              <a:pPr/>
              <a:t>21.06.2010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7F2FF-52CC-4485-BFB6-2825DB5834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de-DE" baseline="0" dirty="0" smtClean="0"/>
              <a:t>- bei Nichterfüllung wird Ausnahmebehandlung ausgelöst.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de-DE" baseline="0" dirty="0" smtClean="0"/>
              <a:t>- bei Nichterfüllung wird </a:t>
            </a:r>
            <a:r>
              <a:rPr lang="de-DE" baseline="0" smtClean="0"/>
              <a:t>Ausnahmebehandlung ausgelöst.</a:t>
            </a: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de-DE" baseline="0" dirty="0" smtClean="0"/>
              <a:t>- bei Nichterfüllung wird </a:t>
            </a:r>
            <a:r>
              <a:rPr lang="de-DE" baseline="0" smtClean="0"/>
              <a:t>Ausnahmebehandlung ausgelöst.</a:t>
            </a: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de-DE" baseline="0" dirty="0" smtClean="0"/>
              <a:t>- bei Nichterfüllung wird </a:t>
            </a:r>
            <a:r>
              <a:rPr lang="de-DE" baseline="0" smtClean="0"/>
              <a:t>Ausnahmebehandlung ausgelöst.</a:t>
            </a: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18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19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de-DE" dirty="0" smtClean="0"/>
              <a:t>Gleichungslöser ist in der Klasse Matrix zu finden</a:t>
            </a:r>
          </a:p>
          <a:p>
            <a:pPr>
              <a:buFontTx/>
              <a:buChar char="-"/>
            </a:pPr>
            <a:r>
              <a:rPr lang="de-DE" dirty="0" smtClean="0"/>
              <a:t>Matrix abgeleitet von ´</a:t>
            </a:r>
            <a:r>
              <a:rPr lang="de-DE" dirty="0" err="1" smtClean="0"/>
              <a:t>MatrixMath</a:t>
            </a:r>
            <a:r>
              <a:rPr lang="de-DE" dirty="0" smtClean="0"/>
              <a:t>, </a:t>
            </a:r>
            <a:r>
              <a:rPr lang="de-DE" dirty="0" err="1" smtClean="0"/>
              <a:t>MatrixArithmetic</a:t>
            </a:r>
            <a:r>
              <a:rPr lang="de-DE" dirty="0" smtClean="0"/>
              <a:t> durch Mehrfachvererbung</a:t>
            </a:r>
          </a:p>
          <a:p>
            <a:pPr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de-DE" dirty="0" smtClean="0"/>
              <a:t>Erläuterung</a:t>
            </a:r>
            <a:r>
              <a:rPr lang="de-DE" baseline="0" dirty="0" smtClean="0"/>
              <a:t> der Matrizen und Vektoren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7F2FF-52CC-4485-BFB6-2825DB583453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Informatik Projektarbeit</a:t>
            </a:r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C345-DF64-4F50-A24A-AA955C47EE6F}" type="datetime1">
              <a:rPr lang="de-DE" smtClean="0"/>
              <a:pPr/>
              <a:t>21.06.2010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63F4-9B6A-4437-8F67-2D38267CCDB3}" type="datetime1">
              <a:rPr lang="de-DE" smtClean="0"/>
              <a:pPr/>
              <a:t>21.06.2010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0FD4-90D1-4DB5-9FA8-C304EA0FE0D3}" type="datetime1">
              <a:rPr lang="de-DE" smtClean="0"/>
              <a:pPr/>
              <a:t>21.06.2010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DE81-E496-45B2-AA0B-E990C2DBEB2D}" type="datetime1">
              <a:rPr lang="de-DE" smtClean="0"/>
              <a:pPr/>
              <a:t>21.06.2010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0417B-F2D2-427E-B4C5-BF2967FFB2AA}" type="datetime1">
              <a:rPr lang="de-DE" smtClean="0"/>
              <a:pPr/>
              <a:t>21.06.2010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155B-05F1-45CB-A710-CE4252974460}" type="datetime1">
              <a:rPr lang="de-DE" smtClean="0"/>
              <a:pPr/>
              <a:t>21.06.2010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2E65-0023-4A77-8A45-674AB8E485BC}" type="datetime1">
              <a:rPr lang="de-DE" smtClean="0"/>
              <a:pPr/>
              <a:t>21.06.2010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12C52-B682-4FD1-8558-D3178CEAC65F}" type="datetime1">
              <a:rPr lang="de-DE" smtClean="0"/>
              <a:pPr/>
              <a:t>21.06.2010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A613-5EE6-42B1-8E91-1AE3CDA85A0F}" type="datetime1">
              <a:rPr lang="de-DE" smtClean="0"/>
              <a:pPr/>
              <a:t>21.06.2010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E5088-D4B4-4B23-ACF6-93C2C11E9A6A}" type="datetime1">
              <a:rPr lang="de-DE" smtClean="0"/>
              <a:pPr/>
              <a:t>21.06.2010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F6C91-32AA-4890-855E-D3934CE20820}" type="datetime1">
              <a:rPr lang="de-DE" smtClean="0"/>
              <a:pPr/>
              <a:t>21.06.2010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ECDC0-E2B1-44C6-B4DE-9A475D2630B4}" type="datetime1">
              <a:rPr lang="de-DE" smtClean="0"/>
              <a:pPr/>
              <a:t>21.06.2010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37055-5F36-47F9-9AD8-457D82B6026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hyperlink" Target="MatrixCalculation.exe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graphicFrame>
        <p:nvGraphicFramePr>
          <p:cNvPr id="20" name="Tabelle 19"/>
          <p:cNvGraphicFramePr>
            <a:graphicFrameLocks noGrp="1"/>
          </p:cNvGraphicFramePr>
          <p:nvPr/>
        </p:nvGraphicFramePr>
        <p:xfrm>
          <a:off x="1259632" y="1412776"/>
          <a:ext cx="6096000" cy="205740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914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4000" dirty="0" smtClean="0">
                          <a:latin typeface="Cambria"/>
                          <a:ea typeface="Times New Roman"/>
                          <a:cs typeface="Times New Roman"/>
                        </a:rPr>
                        <a:t>Gleichungslöser</a:t>
                      </a:r>
                      <a:endParaRPr lang="de-DE" sz="40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200" dirty="0" smtClean="0">
                          <a:latin typeface="Cambria"/>
                          <a:ea typeface="Times New Roman"/>
                          <a:cs typeface="Times New Roman"/>
                        </a:rPr>
                        <a:t>Informatik </a:t>
                      </a:r>
                      <a:r>
                        <a:rPr lang="de-DE" sz="2200" dirty="0" err="1" smtClean="0">
                          <a:latin typeface="Cambria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de-DE" sz="2200" baseline="0" dirty="0" err="1" smtClean="0">
                          <a:latin typeface="Cambria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de-DE" sz="2200" baseline="0" dirty="0" smtClean="0">
                          <a:latin typeface="Cambria"/>
                          <a:ea typeface="Times New Roman"/>
                          <a:cs typeface="Times New Roman"/>
                        </a:rPr>
                        <a:t> – Projektarbeit</a:t>
                      </a:r>
                      <a:endParaRPr lang="de-DE" sz="220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latin typeface="Calibri"/>
                          <a:ea typeface="Times New Roman"/>
                          <a:cs typeface="Times New Roman"/>
                        </a:rPr>
                        <a:t>Jürgen Döffinger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latin typeface="Calibri"/>
                          <a:ea typeface="Times New Roman"/>
                          <a:cs typeface="Times New Roman"/>
                        </a:rPr>
                        <a:t>20.06.2010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1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1" name="Grafik 20" descr="468px-Carl_Friedrich_Gaus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3356992"/>
            <a:ext cx="2139696" cy="2743200"/>
          </a:xfrm>
          <a:prstGeom prst="rect">
            <a:avLst/>
          </a:prstGeom>
        </p:spPr>
      </p:pic>
      <p:pic>
        <p:nvPicPr>
          <p:cNvPr id="22" name="Grafik 21" descr="Wilhelm_Jorda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16216" y="3284984"/>
            <a:ext cx="2146321" cy="2736304"/>
          </a:xfrm>
          <a:prstGeom prst="rect">
            <a:avLst/>
          </a:prstGeom>
        </p:spPr>
      </p:pic>
      <p:sp>
        <p:nvSpPr>
          <p:cNvPr id="23" name="Textfeld 22"/>
          <p:cNvSpPr txBox="1"/>
          <p:nvPr/>
        </p:nvSpPr>
        <p:spPr>
          <a:xfrm>
            <a:off x="3203848" y="4077072"/>
            <a:ext cx="26375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nach </a:t>
            </a:r>
          </a:p>
          <a:p>
            <a:pPr algn="ctr"/>
            <a:endParaRPr lang="de-DE" dirty="0" smtClean="0"/>
          </a:p>
          <a:p>
            <a:pPr algn="ctr"/>
            <a:r>
              <a:rPr lang="de-DE" dirty="0" smtClean="0"/>
              <a:t>Gauß – Jordan - Verfahren</a:t>
            </a:r>
            <a:endParaRPr lang="de-DE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131840" y="404664"/>
            <a:ext cx="426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Wie wurde der Gleichungslöser umgesetzt?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97283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628800"/>
            <a:ext cx="2880320" cy="965092"/>
          </a:xfrm>
          <a:prstGeom prst="rect">
            <a:avLst/>
          </a:prstGeom>
          <a:noFill/>
        </p:spPr>
      </p:pic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51520" y="980728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Beispiel:</a:t>
            </a:r>
            <a:endParaRPr lang="de-DE" dirty="0"/>
          </a:p>
        </p:txBody>
      </p:sp>
      <p:graphicFrame>
        <p:nvGraphicFramePr>
          <p:cNvPr id="21" name="Tabelle 20"/>
          <p:cNvGraphicFramePr>
            <a:graphicFrameLocks noGrp="1"/>
          </p:cNvGraphicFramePr>
          <p:nvPr/>
        </p:nvGraphicFramePr>
        <p:xfrm>
          <a:off x="4355976" y="1556792"/>
          <a:ext cx="1936433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642"/>
                <a:gridCol w="421005"/>
                <a:gridCol w="536893"/>
                <a:gridCol w="536893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-38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14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22" name="Pfeil nach rechts 21"/>
          <p:cNvSpPr/>
          <p:nvPr/>
        </p:nvSpPr>
        <p:spPr>
          <a:xfrm>
            <a:off x="3419872" y="1844824"/>
            <a:ext cx="720080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1547664" y="2924944"/>
            <a:ext cx="3102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Ablauf innerhalb der Methode: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1547664" y="3284984"/>
            <a:ext cx="616822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dirty="0" smtClean="0"/>
              <a:t> Parameter überprüfen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obere Dreiecksmatrix bilden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Determinante bilde und prüfen</a:t>
            </a:r>
          </a:p>
          <a:p>
            <a:pPr lvl="1">
              <a:buFont typeface="Arial" pitchFamily="34" charset="0"/>
              <a:buChar char="•"/>
            </a:pPr>
            <a:r>
              <a:rPr lang="de-DE" dirty="0" smtClean="0"/>
              <a:t> </a:t>
            </a:r>
            <a:r>
              <a:rPr lang="de-DE" dirty="0" err="1" smtClean="0"/>
              <a:t>det</a:t>
            </a:r>
            <a:r>
              <a:rPr lang="de-DE" dirty="0" smtClean="0"/>
              <a:t>(A) = 0 → unendlich viele oder keine Lösungen</a:t>
            </a:r>
          </a:p>
          <a:p>
            <a:pPr lvl="2">
              <a:buFont typeface="Arial" pitchFamily="34" charset="0"/>
              <a:buChar char="•"/>
            </a:pPr>
            <a:r>
              <a:rPr lang="de-DE" dirty="0" smtClean="0"/>
              <a:t> Prüfung auf Wiederspruch</a:t>
            </a:r>
          </a:p>
          <a:p>
            <a:pPr lvl="3">
              <a:buFont typeface="Arial" pitchFamily="34" charset="0"/>
              <a:buChar char="•"/>
            </a:pPr>
            <a:r>
              <a:rPr lang="de-DE" dirty="0" smtClean="0"/>
              <a:t> Kein Wiederspruch → unendlich viele Lösungen</a:t>
            </a:r>
          </a:p>
          <a:p>
            <a:pPr lvl="3">
              <a:buFont typeface="Arial" pitchFamily="34" charset="0"/>
              <a:buChar char="•"/>
            </a:pPr>
            <a:r>
              <a:rPr lang="de-DE" dirty="0" smtClean="0"/>
              <a:t>  Wiederspruch → keine Lösung</a:t>
            </a:r>
          </a:p>
          <a:p>
            <a:pPr lvl="1">
              <a:buFont typeface="Arial" pitchFamily="34" charset="0"/>
              <a:buChar char="•"/>
            </a:pPr>
            <a:r>
              <a:rPr lang="de-DE" dirty="0" smtClean="0"/>
              <a:t> </a:t>
            </a:r>
            <a:r>
              <a:rPr lang="de-DE" dirty="0" err="1" smtClean="0"/>
              <a:t>det</a:t>
            </a:r>
            <a:r>
              <a:rPr lang="de-DE" dirty="0" smtClean="0"/>
              <a:t>(A) ≠ 0 → nur eine Lösung</a:t>
            </a:r>
          </a:p>
          <a:p>
            <a:pPr lvl="2">
              <a:buFont typeface="Arial" pitchFamily="34" charset="0"/>
              <a:buChar char="•"/>
            </a:pPr>
            <a:r>
              <a:rPr lang="de-DE" dirty="0" smtClean="0"/>
              <a:t> Lösungsvektor bilden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Pfeil nach rechts 31"/>
          <p:cNvSpPr/>
          <p:nvPr/>
        </p:nvSpPr>
        <p:spPr>
          <a:xfrm>
            <a:off x="6516216" y="1844824"/>
            <a:ext cx="720080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33" name="Tabelle 32"/>
          <p:cNvGraphicFramePr>
            <a:graphicFrameLocks noGrp="1"/>
          </p:cNvGraphicFramePr>
          <p:nvPr/>
        </p:nvGraphicFramePr>
        <p:xfrm>
          <a:off x="7308304" y="1556792"/>
          <a:ext cx="436756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6756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</a:t>
                      </a:r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/>
      <p:bldP spid="25" grpId="0" build="p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131840" y="404664"/>
            <a:ext cx="426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Wie wurde der Gleichungslöser umgesetzt?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51520" y="980728"/>
            <a:ext cx="3102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Ablauf innerhalb der Methode: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395536" y="1340768"/>
            <a:ext cx="616822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b="1" dirty="0" smtClean="0"/>
              <a:t> Parameter überprüfen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obere Dreiecksmatrix bilden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Determinante bilde und prüfen</a:t>
            </a:r>
          </a:p>
          <a:p>
            <a:pPr lvl="1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bg1">
                    <a:lumMod val="50000"/>
                  </a:schemeClr>
                </a:solidFill>
              </a:rPr>
              <a:t>det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(A) = 0 → unendlich viele oder keine Lösungen</a:t>
            </a:r>
          </a:p>
          <a:p>
            <a:pPr lvl="2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Prüfung auf Wiederspruch</a:t>
            </a:r>
          </a:p>
          <a:p>
            <a:pPr lvl="3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Kein Wiederspruch → unendlich viele Lösungen</a:t>
            </a:r>
          </a:p>
          <a:p>
            <a:pPr lvl="3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 Wiederspruch → keine Lösung</a:t>
            </a:r>
          </a:p>
          <a:p>
            <a:pPr lvl="1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bg1">
                    <a:lumMod val="50000"/>
                  </a:schemeClr>
                </a:solidFill>
              </a:rPr>
              <a:t>det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(A) ≠ 0 → nur eine Lösung</a:t>
            </a:r>
          </a:p>
          <a:p>
            <a:pPr lvl="2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Lösungsvektor bilden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1403648" y="4149080"/>
            <a:ext cx="644503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de-DE" dirty="0" smtClean="0"/>
              <a:t> Ist die Matrix mit absoluten Glieder ein Spaltenvektor ?</a:t>
            </a:r>
          </a:p>
          <a:p>
            <a:pPr>
              <a:buFont typeface="Wingdings" pitchFamily="2" charset="2"/>
              <a:buChar char="ü"/>
            </a:pPr>
            <a:r>
              <a:rPr lang="de-DE" dirty="0" smtClean="0"/>
              <a:t> Ist die Lösungsmatrix ein Spaltenvektor</a:t>
            </a:r>
          </a:p>
          <a:p>
            <a:pPr>
              <a:buFont typeface="Wingdings" pitchFamily="2" charset="2"/>
              <a:buChar char="ü"/>
            </a:pPr>
            <a:r>
              <a:rPr lang="de-DE" dirty="0" smtClean="0"/>
              <a:t> Stimmt die Zeilenanzahl der Matrix mit den absoluten Gliedern </a:t>
            </a:r>
            <a:br>
              <a:rPr lang="de-DE" dirty="0" smtClean="0"/>
            </a:br>
            <a:r>
              <a:rPr lang="de-DE" dirty="0" smtClean="0"/>
              <a:t>     mit der des Lösungsvektors überein ?</a:t>
            </a:r>
          </a:p>
          <a:p>
            <a:pPr>
              <a:buFont typeface="Wingdings" pitchFamily="2" charset="2"/>
              <a:buChar char="ü"/>
            </a:pPr>
            <a:r>
              <a:rPr lang="de-DE" dirty="0" smtClean="0"/>
              <a:t> Stimmt die Anzahl absoluter Glieder mit der Anzahl Gleichungen</a:t>
            </a:r>
            <a:br>
              <a:rPr lang="de-DE" dirty="0" smtClean="0"/>
            </a:br>
            <a:r>
              <a:rPr lang="de-DE" dirty="0" smtClean="0"/>
              <a:t>     in der </a:t>
            </a:r>
            <a:r>
              <a:rPr lang="de-DE" dirty="0" err="1" smtClean="0"/>
              <a:t>Koeffizientenmatrix</a:t>
            </a:r>
            <a:r>
              <a:rPr lang="de-DE" dirty="0" smtClean="0"/>
              <a:t> überein ?</a:t>
            </a:r>
            <a:endParaRPr lang="de-DE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131840" y="404664"/>
            <a:ext cx="426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Wie wurde der Gleichungslöser umgesetzt?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51520" y="980728"/>
            <a:ext cx="3102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Ablauf innerhalb der Methode: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395536" y="1340768"/>
            <a:ext cx="616822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Parameter überprüfen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</a:t>
            </a:r>
            <a:r>
              <a:rPr lang="de-DE" b="1" dirty="0" smtClean="0"/>
              <a:t>obere Dreiecksmatrix bilden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Determinante bilde und prüfen</a:t>
            </a:r>
          </a:p>
          <a:p>
            <a:pPr lvl="1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bg1">
                    <a:lumMod val="50000"/>
                  </a:schemeClr>
                </a:solidFill>
              </a:rPr>
              <a:t>det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(A) = 0 → unendlich viele oder keine Lösungen</a:t>
            </a:r>
          </a:p>
          <a:p>
            <a:pPr lvl="2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Prüfung auf Wiederspruch</a:t>
            </a:r>
          </a:p>
          <a:p>
            <a:pPr lvl="3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Kein Wiederspruch → unendlich viele Lösungen</a:t>
            </a:r>
          </a:p>
          <a:p>
            <a:pPr lvl="3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 Wiederspruch → keine Lösung</a:t>
            </a:r>
          </a:p>
          <a:p>
            <a:pPr lvl="1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bg1">
                    <a:lumMod val="50000"/>
                  </a:schemeClr>
                </a:solidFill>
              </a:rPr>
              <a:t>det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(A) ≠ 0 → nur eine Lösung</a:t>
            </a:r>
          </a:p>
          <a:p>
            <a:pPr lvl="2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Lösungsvektor bilden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2" name="Tabelle 21"/>
          <p:cNvGraphicFramePr>
            <a:graphicFrameLocks noGrp="1"/>
          </p:cNvGraphicFramePr>
          <p:nvPr/>
        </p:nvGraphicFramePr>
        <p:xfrm>
          <a:off x="5004048" y="4293096"/>
          <a:ext cx="205232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642"/>
                <a:gridCol w="421005"/>
                <a:gridCol w="536893"/>
                <a:gridCol w="65278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-38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-7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-20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-61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-183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23" name="Tabelle 22"/>
          <p:cNvGraphicFramePr>
            <a:graphicFrameLocks noGrp="1"/>
          </p:cNvGraphicFramePr>
          <p:nvPr/>
        </p:nvGraphicFramePr>
        <p:xfrm>
          <a:off x="1547664" y="4365104"/>
          <a:ext cx="1936433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642"/>
                <a:gridCol w="421005"/>
                <a:gridCol w="536893"/>
                <a:gridCol w="536893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-38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14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26" name="Pfeil nach rechts 25"/>
          <p:cNvSpPr/>
          <p:nvPr/>
        </p:nvSpPr>
        <p:spPr>
          <a:xfrm>
            <a:off x="3995936" y="4509120"/>
            <a:ext cx="792088" cy="55664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131840" y="404664"/>
            <a:ext cx="426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Wie wurde der Gleichungslöser umgesetzt?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51520" y="980728"/>
            <a:ext cx="3102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Ablauf innerhalb der Methode: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395536" y="1340768"/>
            <a:ext cx="622971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Parameter überprüfen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obere Dreiecksmatrix bilden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</a:t>
            </a:r>
            <a:r>
              <a:rPr lang="de-DE" b="1" dirty="0" smtClean="0"/>
              <a:t>Determinante bilde und prüfen</a:t>
            </a:r>
          </a:p>
          <a:p>
            <a:pPr lvl="1">
              <a:buFont typeface="Arial" pitchFamily="34" charset="0"/>
              <a:buChar char="•"/>
            </a:pPr>
            <a:r>
              <a:rPr lang="de-DE" b="1" dirty="0" smtClean="0"/>
              <a:t> </a:t>
            </a:r>
            <a:r>
              <a:rPr lang="de-DE" b="1" dirty="0" err="1" smtClean="0"/>
              <a:t>det</a:t>
            </a:r>
            <a:r>
              <a:rPr lang="de-DE" b="1" dirty="0" smtClean="0"/>
              <a:t>(A) = 0 → unendlich viele oder keine Lösungen</a:t>
            </a:r>
          </a:p>
          <a:p>
            <a:pPr lvl="2">
              <a:buFont typeface="Arial" pitchFamily="34" charset="0"/>
              <a:buChar char="•"/>
            </a:pPr>
            <a:r>
              <a:rPr lang="de-DE" b="1" dirty="0" smtClean="0"/>
              <a:t> Prüfung auf Wiederspruch</a:t>
            </a:r>
          </a:p>
          <a:p>
            <a:pPr lvl="3">
              <a:buFont typeface="Arial" pitchFamily="34" charset="0"/>
              <a:buChar char="•"/>
            </a:pPr>
            <a:r>
              <a:rPr lang="de-DE" b="1" dirty="0" smtClean="0"/>
              <a:t> Kein Wiederspruch → unendlich viele Lösungen</a:t>
            </a:r>
          </a:p>
          <a:p>
            <a:pPr lvl="3">
              <a:buFont typeface="Arial" pitchFamily="34" charset="0"/>
              <a:buChar char="•"/>
            </a:pPr>
            <a:r>
              <a:rPr lang="de-DE" b="1" dirty="0" smtClean="0"/>
              <a:t>  Wiederspruch → keine Lösung</a:t>
            </a:r>
          </a:p>
          <a:p>
            <a:pPr lvl="1">
              <a:buFont typeface="Arial" pitchFamily="34" charset="0"/>
              <a:buChar char="•"/>
            </a:pPr>
            <a:r>
              <a:rPr lang="de-DE" b="1" dirty="0" smtClean="0"/>
              <a:t> </a:t>
            </a:r>
            <a:r>
              <a:rPr lang="de-DE" b="1" dirty="0" err="1" smtClean="0"/>
              <a:t>det</a:t>
            </a:r>
            <a:r>
              <a:rPr lang="de-DE" b="1" dirty="0" smtClean="0"/>
              <a:t>(A) ≠ 0 → nur eine Lösung</a:t>
            </a:r>
          </a:p>
          <a:p>
            <a:pPr lvl="2"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Lösungsvektor bilden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3" name="Tabelle 22"/>
          <p:cNvGraphicFramePr>
            <a:graphicFrameLocks noGrp="1"/>
          </p:cNvGraphicFramePr>
          <p:nvPr/>
        </p:nvGraphicFramePr>
        <p:xfrm>
          <a:off x="1547664" y="4365104"/>
          <a:ext cx="205232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642"/>
                <a:gridCol w="421005"/>
                <a:gridCol w="536893"/>
                <a:gridCol w="65278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-38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-7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-20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-61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-183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26" name="Pfeil nach rechts 25"/>
          <p:cNvSpPr/>
          <p:nvPr/>
        </p:nvSpPr>
        <p:spPr>
          <a:xfrm>
            <a:off x="3995936" y="4509120"/>
            <a:ext cx="792088" cy="55664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/>
          <p:cNvSpPr/>
          <p:nvPr/>
        </p:nvSpPr>
        <p:spPr>
          <a:xfrm rot="18869236">
            <a:off x="2091806" y="4021712"/>
            <a:ext cx="457782" cy="1872208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5076056" y="4581128"/>
            <a:ext cx="1808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 * 1 * -61 = -122</a:t>
            </a:r>
            <a:endParaRPr lang="de-DE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 tmFilter="0,0; .5, 1; 1, 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131840" y="404664"/>
            <a:ext cx="426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Wie wurde der Gleichungslöser umgesetzt?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51520" y="980728"/>
            <a:ext cx="3102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Ablauf innerhalb der Methode: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395536" y="1340768"/>
            <a:ext cx="622971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Parameter überprüfen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obere Dreiecksmatrix bilden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Determinante bilde und prüfen</a:t>
            </a:r>
          </a:p>
          <a:p>
            <a:pPr lvl="1">
              <a:buFont typeface="Arial" pitchFamily="34" charset="0"/>
              <a:buChar char="•"/>
            </a:pP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b="1" dirty="0" err="1" smtClean="0">
                <a:solidFill>
                  <a:schemeClr val="bg1">
                    <a:lumMod val="50000"/>
                  </a:schemeClr>
                </a:solidFill>
              </a:rPr>
              <a:t>det</a:t>
            </a: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(A) = 0 → unendlich viele oder keine Lösungen</a:t>
            </a:r>
          </a:p>
          <a:p>
            <a:pPr lvl="2">
              <a:buFont typeface="Arial" pitchFamily="34" charset="0"/>
              <a:buChar char="•"/>
            </a:pP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 Prüfung auf Wiederspruch</a:t>
            </a:r>
          </a:p>
          <a:p>
            <a:pPr lvl="3">
              <a:buFont typeface="Arial" pitchFamily="34" charset="0"/>
              <a:buChar char="•"/>
            </a:pP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 Kein Wiederspruch → unendlich viele Lösungen</a:t>
            </a:r>
          </a:p>
          <a:p>
            <a:pPr lvl="3">
              <a:buFont typeface="Arial" pitchFamily="34" charset="0"/>
              <a:buChar char="•"/>
            </a:pP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  Wiederspruch → keine Lösung</a:t>
            </a:r>
          </a:p>
          <a:p>
            <a:pPr lvl="1">
              <a:buFont typeface="Arial" pitchFamily="34" charset="0"/>
              <a:buChar char="•"/>
            </a:pP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b="1" dirty="0" err="1" smtClean="0">
                <a:solidFill>
                  <a:schemeClr val="bg1">
                    <a:lumMod val="50000"/>
                  </a:schemeClr>
                </a:solidFill>
              </a:rPr>
              <a:t>det</a:t>
            </a:r>
            <a:r>
              <a:rPr lang="de-DE" b="1" dirty="0" smtClean="0">
                <a:solidFill>
                  <a:schemeClr val="bg1">
                    <a:lumMod val="50000"/>
                  </a:schemeClr>
                </a:solidFill>
              </a:rPr>
              <a:t>(A) ≠ 0 → nur eine Lösung</a:t>
            </a:r>
          </a:p>
          <a:p>
            <a:pPr lvl="2">
              <a:buFont typeface="Arial" pitchFamily="34" charset="0"/>
              <a:buChar char="•"/>
            </a:pPr>
            <a:r>
              <a:rPr lang="de-DE" b="1" dirty="0" smtClean="0"/>
              <a:t> Lösungsvektor bilden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3" name="Tabelle 22"/>
          <p:cNvGraphicFramePr>
            <a:graphicFrameLocks noGrp="1"/>
          </p:cNvGraphicFramePr>
          <p:nvPr/>
        </p:nvGraphicFramePr>
        <p:xfrm>
          <a:off x="1547664" y="4365104"/>
          <a:ext cx="205232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642"/>
                <a:gridCol w="421005"/>
                <a:gridCol w="536893"/>
                <a:gridCol w="65278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-38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-7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-20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-61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-183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26" name="Pfeil nach rechts 25"/>
          <p:cNvSpPr/>
          <p:nvPr/>
        </p:nvSpPr>
        <p:spPr>
          <a:xfrm>
            <a:off x="3995936" y="4509120"/>
            <a:ext cx="792088" cy="55664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30" name="Tabelle 29"/>
          <p:cNvGraphicFramePr>
            <a:graphicFrameLocks noGrp="1"/>
          </p:cNvGraphicFramePr>
          <p:nvPr/>
        </p:nvGraphicFramePr>
        <p:xfrm>
          <a:off x="5076056" y="4221088"/>
          <a:ext cx="205232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642"/>
                <a:gridCol w="421005"/>
                <a:gridCol w="536893"/>
                <a:gridCol w="65278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851920" y="404664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11560" y="155679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Was war die Aufgabenstellung?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b="1" dirty="0" smtClean="0"/>
              <a:t>   Wie wurde der Gleichungslöser umgesetzt?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Programmbeispiel ?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851920" y="404664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11560" y="155679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Was war die Aufgabenstellung?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Wie wurde der Gleichungslöser umgesetzt?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b="1" dirty="0" smtClean="0"/>
              <a:t>   Programmbeispiel ?</a:t>
            </a:r>
            <a:endParaRPr lang="de-DE" sz="2400" b="1" dirty="0"/>
          </a:p>
        </p:txBody>
      </p:sp>
    </p:spTree>
  </p:cSld>
  <p:clrMapOvr>
    <a:masterClrMapping/>
  </p:clrMapOvr>
  <p:transition spd="slow" advClick="0" advTm="2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1287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17" name="Tabelle 16"/>
          <p:cNvGraphicFramePr>
            <a:graphicFrameLocks noGrp="1"/>
          </p:cNvGraphicFramePr>
          <p:nvPr/>
        </p:nvGraphicFramePr>
        <p:xfrm>
          <a:off x="4499992" y="1052736"/>
          <a:ext cx="2493963" cy="14883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643"/>
                <a:gridCol w="441642"/>
                <a:gridCol w="421005"/>
                <a:gridCol w="536893"/>
                <a:gridCol w="652780"/>
              </a:tblGrid>
              <a:tr h="37581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>
                    <a:lnR>
                      <a:noFill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3347864" y="404664"/>
            <a:ext cx="1888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Programmbeispiel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graphicFrame>
        <p:nvGraphicFramePr>
          <p:cNvPr id="18" name="Tabelle 17"/>
          <p:cNvGraphicFramePr>
            <a:graphicFrameLocks noGrp="1"/>
          </p:cNvGraphicFramePr>
          <p:nvPr/>
        </p:nvGraphicFramePr>
        <p:xfrm>
          <a:off x="1115616" y="1052736"/>
          <a:ext cx="2378076" cy="14883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643"/>
                <a:gridCol w="441642"/>
                <a:gridCol w="421005"/>
                <a:gridCol w="536893"/>
                <a:gridCol w="536893"/>
              </a:tblGrid>
              <a:tr h="375816"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/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/>
                    </a:p>
                  </a:txBody>
                  <a:tcPr>
                    <a:lnR>
                      <a:noFill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-10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-38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-2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-1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dirty="0" smtClean="0"/>
                        <a:t>14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19" name="Pfeil nach rechts 18"/>
          <p:cNvSpPr/>
          <p:nvPr/>
        </p:nvSpPr>
        <p:spPr>
          <a:xfrm>
            <a:off x="3851920" y="1700808"/>
            <a:ext cx="978408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1" name="Grafik 20" descr="MatrixCalculator.jpg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31640" y="2996952"/>
            <a:ext cx="6120680" cy="2670054"/>
          </a:xfrm>
          <a:prstGeom prst="rect">
            <a:avLst/>
          </a:prstGeom>
        </p:spPr>
      </p:pic>
      <p:sp>
        <p:nvSpPr>
          <p:cNvPr id="22" name="Textfeld 21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1287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cxnSp>
        <p:nvCxnSpPr>
          <p:cNvPr id="13" name="Gerade Verbindung 12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22" name="Textfeld 21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20" name="Textfeld 19"/>
          <p:cNvSpPr txBox="1"/>
          <p:nvPr/>
        </p:nvSpPr>
        <p:spPr>
          <a:xfrm>
            <a:off x="1403648" y="2348880"/>
            <a:ext cx="561063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600" b="1" dirty="0" smtClean="0"/>
              <a:t>Fragen ???</a:t>
            </a:r>
            <a:endParaRPr lang="de-DE" sz="9600" b="1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</p:cSld>
  <p:clrMapOvr>
    <a:masterClrMapping/>
  </p:clrMapOvr>
  <p:transition spd="slow" advClick="0" advTm="2000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11560" y="155679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400" dirty="0" smtClean="0"/>
              <a:t>   Was war die Aufgabenstellung?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dirty="0" smtClean="0"/>
              <a:t>   Wie wurde der Gleichungslöser umgesetzt?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dirty="0" smtClean="0"/>
              <a:t>      Programmbeispiel ?</a:t>
            </a:r>
            <a:endParaRPr lang="de-DE" sz="2400" dirty="0"/>
          </a:p>
        </p:txBody>
      </p:sp>
      <p:sp>
        <p:nvSpPr>
          <p:cNvPr id="17" name="Textfeld 16"/>
          <p:cNvSpPr txBox="1"/>
          <p:nvPr/>
        </p:nvSpPr>
        <p:spPr>
          <a:xfrm>
            <a:off x="3851920" y="404664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11560" y="155679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400" dirty="0" smtClean="0"/>
              <a:t>   </a:t>
            </a:r>
            <a:r>
              <a:rPr lang="de-DE" sz="2400" b="1" dirty="0" smtClean="0"/>
              <a:t>Was war die Aufgabenstellung?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Wie wurde der Gleichungslöser umgesetzt?</a:t>
            </a:r>
          </a:p>
          <a:p>
            <a:endParaRPr lang="de-DE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Programmbeispiel ?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851920" y="404664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347864" y="404664"/>
            <a:ext cx="3012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Was war die Aufgabenstellung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11560" y="1556792"/>
            <a:ext cx="770485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Implementieren Sie ein generisches System zur algebraischen Behandlung von Matrizen. Folgende Operationen sollen realisiert werden:</a:t>
            </a:r>
          </a:p>
          <a:p>
            <a:pPr lvl="0" eaLnBrk="0"/>
            <a:endParaRPr lang="de-DE" sz="1000" dirty="0" smtClean="0"/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/>
              <a:t>  Matrix-Addition, -Subtraktion, -Multiplikation</a:t>
            </a:r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/>
              <a:t>  </a:t>
            </a:r>
            <a:r>
              <a:rPr lang="de-DE" sz="2000" dirty="0" err="1" smtClean="0"/>
              <a:t>Skalarmultiplikation</a:t>
            </a:r>
            <a:endParaRPr lang="de-DE" sz="2000" dirty="0" smtClean="0"/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/>
              <a:t>  Vektor-Multiplikation</a:t>
            </a:r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/>
              <a:t>  Gauß-Elimination (Lösung von linearen Gleichungssystemen)</a:t>
            </a:r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/>
              <a:t>  </a:t>
            </a:r>
            <a:r>
              <a:rPr lang="de-DE" sz="2000" dirty="0" err="1" smtClean="0"/>
              <a:t>Determinantenberechnung</a:t>
            </a:r>
            <a:endParaRPr lang="de-DE" sz="2000" dirty="0" smtClean="0"/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/>
              <a:t>  Matrix-Inversion.</a:t>
            </a:r>
            <a:endParaRPr lang="de-DE" sz="2000" dirty="0"/>
          </a:p>
        </p:txBody>
      </p:sp>
    </p:spTree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347864" y="404664"/>
            <a:ext cx="3012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Was war die Aufgabenstellung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11560" y="1556792"/>
            <a:ext cx="770485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Implementieren Sie ein generisches System zur algebraischen Behandlung von Matrizen. Folgende Operationen sollen realisiert werden:</a:t>
            </a:r>
          </a:p>
          <a:p>
            <a:pPr lvl="0" eaLnBrk="0"/>
            <a:endParaRPr lang="de-DE" sz="1000" dirty="0" smtClean="0"/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Matrix-Addition, -Subtraktion, -Multiplikation</a:t>
            </a:r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de-DE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Skalarmultiplikation</a:t>
            </a:r>
            <a:endParaRPr lang="de-DE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Vektor-Multiplikation</a:t>
            </a:r>
          </a:p>
          <a:p>
            <a:pPr lvl="0" eaLnBrk="0">
              <a:buFont typeface="Arial" pitchFamily="34" charset="0"/>
              <a:buChar char="•"/>
            </a:pPr>
            <a:r>
              <a:rPr lang="de-DE" sz="2000" b="1" dirty="0" smtClean="0"/>
              <a:t>  Gauß-Elimination (Lösung von linearen Gleichungssystemen)</a:t>
            </a:r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de-DE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Determinantenberechnung</a:t>
            </a:r>
            <a:endParaRPr lang="de-DE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0" eaLnBrk="0">
              <a:buFont typeface="Arial" pitchFamily="34" charset="0"/>
              <a:buChar char="•"/>
            </a:pPr>
            <a:r>
              <a:rPr lang="de-DE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Matrix-Inversion.</a:t>
            </a:r>
            <a:endParaRPr lang="de-DE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11560" y="155679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400" dirty="0" smtClean="0"/>
              <a:t>   </a:t>
            </a:r>
            <a:r>
              <a:rPr lang="de-DE" sz="2400" b="1" dirty="0" smtClean="0"/>
              <a:t>Was war die Aufgabenstellung?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Wie wurde der Gleichungslöser umgesetzt?</a:t>
            </a:r>
          </a:p>
          <a:p>
            <a:endParaRPr lang="de-DE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Programmbeispiel ?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851920" y="404664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</p:spTree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851920" y="404664"/>
            <a:ext cx="1221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11560" y="155679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Was war die Aufgabenstellung?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b="1" dirty="0" smtClean="0"/>
              <a:t>   Wie wurde der Gleichungslöser umgesetzt?</a:t>
            </a:r>
          </a:p>
          <a:p>
            <a:endParaRPr lang="de-DE" sz="2400" dirty="0" smtClean="0"/>
          </a:p>
          <a:p>
            <a:pPr>
              <a:buFont typeface="Wingdings" pitchFamily="2" charset="2"/>
              <a:buChar char="Ø"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   Programmbeispiel ?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131840" y="404664"/>
            <a:ext cx="426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Wie wurde der Gleichungslöser umgesetzt?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79873" name="Object 1"/>
          <p:cNvGraphicFramePr>
            <a:graphicFrameLocks noChangeAspect="1"/>
          </p:cNvGraphicFramePr>
          <p:nvPr/>
        </p:nvGraphicFramePr>
        <p:xfrm>
          <a:off x="1475656" y="1052736"/>
          <a:ext cx="5753100" cy="5419725"/>
        </p:xfrm>
        <a:graphic>
          <a:graphicData uri="http://schemas.openxmlformats.org/presentationml/2006/ole">
            <p:oleObj spid="_x0000_s79873" name="Visio" r:id="rId5" imgW="7016496" imgH="6612095" progId="Visio.Drawing.11">
              <p:embed/>
            </p:oleObj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Logo_FH_jena_transparen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2520280" cy="640315"/>
          </a:xfrm>
          <a:prstGeom prst="rect">
            <a:avLst/>
          </a:prstGeom>
        </p:spPr>
      </p:pic>
      <p:cxnSp>
        <p:nvCxnSpPr>
          <p:cNvPr id="7" name="Gerade Verbindung 6"/>
          <p:cNvCxnSpPr/>
          <p:nvPr/>
        </p:nvCxnSpPr>
        <p:spPr>
          <a:xfrm>
            <a:off x="107504" y="83671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131840" y="404664"/>
            <a:ext cx="426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Wie wurde der Gleichungslöser umgesetzt?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0" y="6581001"/>
            <a:ext cx="2479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Informatik </a:t>
            </a:r>
            <a:r>
              <a:rPr lang="de-DE" sz="1200" dirty="0" err="1" smtClean="0"/>
              <a:t>IIa</a:t>
            </a:r>
            <a:r>
              <a:rPr lang="de-DE" sz="1200" dirty="0" smtClean="0"/>
              <a:t> - Projektarbeit - Matrix</a:t>
            </a:r>
            <a:endParaRPr lang="de-DE" sz="1200" dirty="0"/>
          </a:p>
        </p:txBody>
      </p:sp>
      <p:sp>
        <p:nvSpPr>
          <p:cNvPr id="14" name="Textfeld 13"/>
          <p:cNvSpPr txBox="1"/>
          <p:nvPr/>
        </p:nvSpPr>
        <p:spPr>
          <a:xfrm>
            <a:off x="7931552" y="6581001"/>
            <a:ext cx="1212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Jürgen Döffinger</a:t>
            </a:r>
            <a:endParaRPr lang="de-DE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0" y="658100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Gleichungslöser</a:t>
            </a:r>
            <a:endParaRPr lang="de-DE" sz="1200" dirty="0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7" name="Grafik 16" descr="Scan_Pic0004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5576" y="980728"/>
            <a:ext cx="7488832" cy="5404422"/>
          </a:xfrm>
          <a:prstGeom prst="rect">
            <a:avLst/>
          </a:prstGeom>
        </p:spPr>
      </p:pic>
      <p:sp>
        <p:nvSpPr>
          <p:cNvPr id="18" name="Textfeld 17"/>
          <p:cNvSpPr txBox="1"/>
          <p:nvPr/>
        </p:nvSpPr>
        <p:spPr>
          <a:xfrm>
            <a:off x="4429248" y="6309320"/>
            <a:ext cx="47147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smtClean="0"/>
              <a:t>Quelle:  Lothar Papula – Mathematische Formelsammlung – 9. Auflage – Vieweg Verlag</a:t>
            </a:r>
            <a:endParaRPr lang="de-DE" sz="1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1000</Words>
  <Application>Microsoft Office PowerPoint</Application>
  <PresentationFormat>Bildschirmpräsentation (4:3)</PresentationFormat>
  <Paragraphs>325</Paragraphs>
  <Slides>19</Slides>
  <Notes>19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1" baseType="lpstr">
      <vt:lpstr>Larissa-Design</vt:lpstr>
      <vt:lpstr>Visio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</vt:vector>
  </TitlesOfParts>
  <Company>JD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JD</dc:creator>
  <cp:lastModifiedBy>JD</cp:lastModifiedBy>
  <cp:revision>60</cp:revision>
  <cp:lastPrinted>2010-06-21T20:16:18Z</cp:lastPrinted>
  <dcterms:created xsi:type="dcterms:W3CDTF">2010-06-17T15:45:23Z</dcterms:created>
  <dcterms:modified xsi:type="dcterms:W3CDTF">2010-06-21T20:16:19Z</dcterms:modified>
</cp:coreProperties>
</file>