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6"/>
    <p:sldMasterId id="2147483649" r:id="rId7"/>
  </p:sldMasterIdLst>
  <p:notesMasterIdLst>
    <p:notesMasterId r:id="rId54"/>
  </p:notesMasterIdLst>
  <p:handoutMasterIdLst>
    <p:handoutMasterId r:id="rId55"/>
  </p:handoutMasterIdLst>
  <p:sldIdLst>
    <p:sldId id="256" r:id="rId8"/>
    <p:sldId id="257" r:id="rId9"/>
    <p:sldId id="267" r:id="rId10"/>
    <p:sldId id="258" r:id="rId11"/>
    <p:sldId id="276" r:id="rId12"/>
    <p:sldId id="277" r:id="rId13"/>
    <p:sldId id="274" r:id="rId14"/>
    <p:sldId id="278" r:id="rId15"/>
    <p:sldId id="279" r:id="rId16"/>
    <p:sldId id="281" r:id="rId17"/>
    <p:sldId id="287" r:id="rId18"/>
    <p:sldId id="286" r:id="rId19"/>
    <p:sldId id="284" r:id="rId20"/>
    <p:sldId id="289" r:id="rId21"/>
    <p:sldId id="290" r:id="rId22"/>
    <p:sldId id="291" r:id="rId23"/>
    <p:sldId id="294" r:id="rId24"/>
    <p:sldId id="295" r:id="rId25"/>
    <p:sldId id="260" r:id="rId26"/>
    <p:sldId id="296" r:id="rId27"/>
    <p:sldId id="298" r:id="rId28"/>
    <p:sldId id="300" r:id="rId29"/>
    <p:sldId id="301" r:id="rId30"/>
    <p:sldId id="302" r:id="rId31"/>
    <p:sldId id="303" r:id="rId32"/>
    <p:sldId id="306" r:id="rId33"/>
    <p:sldId id="307" r:id="rId34"/>
    <p:sldId id="261" r:id="rId35"/>
    <p:sldId id="309" r:id="rId36"/>
    <p:sldId id="313" r:id="rId37"/>
    <p:sldId id="320" r:id="rId38"/>
    <p:sldId id="321" r:id="rId39"/>
    <p:sldId id="326" r:id="rId40"/>
    <p:sldId id="327" r:id="rId41"/>
    <p:sldId id="328" r:id="rId42"/>
    <p:sldId id="329" r:id="rId43"/>
    <p:sldId id="262" r:id="rId44"/>
    <p:sldId id="333" r:id="rId45"/>
    <p:sldId id="336" r:id="rId46"/>
    <p:sldId id="341" r:id="rId47"/>
    <p:sldId id="342" r:id="rId48"/>
    <p:sldId id="343" r:id="rId49"/>
    <p:sldId id="344" r:id="rId50"/>
    <p:sldId id="345" r:id="rId51"/>
    <p:sldId id="346" r:id="rId52"/>
    <p:sldId id="347" r:id="rId53"/>
  </p:sldIdLst>
  <p:sldSz cx="9144000" cy="6858000" type="screen4x3"/>
  <p:notesSz cx="6870700" cy="4635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charset="0"/>
        <a:ea typeface="ヒラギノ角ゴ ProN W3" pitchFamily="-64" charset="-128"/>
        <a:cs typeface="+mn-cs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charset="0"/>
        <a:ea typeface="ヒラギノ角ゴ ProN W3" pitchFamily="-64" charset="-128"/>
        <a:cs typeface="+mn-cs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charset="0"/>
        <a:ea typeface="ヒラギノ角ゴ ProN W3" pitchFamily="-64" charset="-128"/>
        <a:cs typeface="+mn-cs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charset="0"/>
        <a:ea typeface="ヒラギノ角ゴ ProN W3" pitchFamily="-64" charset="-128"/>
        <a:cs typeface="+mn-cs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charset="0"/>
        <a:ea typeface="ヒラギノ角ゴ ProN W3" pitchFamily="-64" charset="-128"/>
        <a:cs typeface="+mn-cs"/>
        <a:sym typeface="Arial" charset="0"/>
      </a:defRPr>
    </a:lvl5pPr>
    <a:lvl6pPr marL="2286000" algn="l" defTabSz="914400" rtl="0" eaLnBrk="1" latinLnBrk="0" hangingPunct="1">
      <a:defRPr sz="1200" kern="1200">
        <a:solidFill>
          <a:srgbClr val="000000"/>
        </a:solidFill>
        <a:latin typeface="Arial" charset="0"/>
        <a:ea typeface="ヒラギノ角ゴ ProN W3" pitchFamily="-64" charset="-128"/>
        <a:cs typeface="+mn-cs"/>
        <a:sym typeface="Arial" charset="0"/>
      </a:defRPr>
    </a:lvl6pPr>
    <a:lvl7pPr marL="2743200" algn="l" defTabSz="914400" rtl="0" eaLnBrk="1" latinLnBrk="0" hangingPunct="1">
      <a:defRPr sz="1200" kern="1200">
        <a:solidFill>
          <a:srgbClr val="000000"/>
        </a:solidFill>
        <a:latin typeface="Arial" charset="0"/>
        <a:ea typeface="ヒラギノ角ゴ ProN W3" pitchFamily="-64" charset="-128"/>
        <a:cs typeface="+mn-cs"/>
        <a:sym typeface="Arial" charset="0"/>
      </a:defRPr>
    </a:lvl7pPr>
    <a:lvl8pPr marL="3200400" algn="l" defTabSz="914400" rtl="0" eaLnBrk="1" latinLnBrk="0" hangingPunct="1">
      <a:defRPr sz="1200" kern="1200">
        <a:solidFill>
          <a:srgbClr val="000000"/>
        </a:solidFill>
        <a:latin typeface="Arial" charset="0"/>
        <a:ea typeface="ヒラギノ角ゴ ProN W3" pitchFamily="-64" charset="-128"/>
        <a:cs typeface="+mn-cs"/>
        <a:sym typeface="Arial" charset="0"/>
      </a:defRPr>
    </a:lvl8pPr>
    <a:lvl9pPr marL="3657600" algn="l" defTabSz="914400" rtl="0" eaLnBrk="1" latinLnBrk="0" hangingPunct="1">
      <a:defRPr sz="1200" kern="1200">
        <a:solidFill>
          <a:srgbClr val="000000"/>
        </a:solidFill>
        <a:latin typeface="Arial" charset="0"/>
        <a:ea typeface="ヒラギノ角ゴ ProN W3" pitchFamily="-64" charset="-128"/>
        <a:cs typeface="+mn-cs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3B5B"/>
    <a:srgbClr val="009999"/>
    <a:srgbClr val="0088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765" autoAdjust="0"/>
    <p:restoredTop sz="90919" autoAdjust="0"/>
  </p:normalViewPr>
  <p:slideViewPr>
    <p:cSldViewPr>
      <p:cViewPr>
        <p:scale>
          <a:sx n="100" d="100"/>
          <a:sy n="100" d="100"/>
        </p:scale>
        <p:origin x="-1860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6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6520" cy="231347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91828" y="0"/>
            <a:ext cx="2976520" cy="231347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9A9B5826-D859-4F4B-B6F7-7DCEA75B9C48}" type="datetimeFigureOut">
              <a:rPr lang="de-DE" smtClean="0"/>
              <a:t>19.01.2014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4403082"/>
            <a:ext cx="2976520" cy="231347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91828" y="4403082"/>
            <a:ext cx="2976520" cy="231347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C65106A6-2F92-455E-B76C-D380664CEA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9327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5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76475" y="347663"/>
            <a:ext cx="2317750" cy="1738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" name="Rectangle 1026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7070" y="2202078"/>
            <a:ext cx="5496560" cy="208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vert="horz" wrap="square" lIns="65681" tIns="32841" rIns="65681" bIns="328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21893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Begrüßung der Anwesenden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0881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Nyquist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-Shannon-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Abtasttheorem</a:t>
            </a:r>
            <a:endParaRPr lang="en-US" altLang="de-DE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Frequenzen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in der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Umsetzung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nennen</a:t>
            </a:r>
            <a:endParaRPr lang="en-US" altLang="de-DE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f_max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-&gt;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höchste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abzutastende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Frequenz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(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Gehör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20 Hz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bis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20 kHz)</a:t>
            </a:r>
          </a:p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Vergleich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Bedingung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des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Abtasttheorem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und der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verwendeten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Frequenzen</a:t>
            </a:r>
            <a:endParaRPr lang="en-US" altLang="de-DE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Hinweis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auf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Einhaltung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des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Abtasttheorem</a:t>
            </a:r>
            <a:endParaRPr lang="en-US" altLang="de-DE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Tiefpass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für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höhere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Frequenzen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als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f_max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um Aliasing-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Effekt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zu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verhindern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(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hier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nicht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notwendig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, da  Audio-Codec)</a:t>
            </a:r>
            <a:endParaRPr lang="en-US" altLang="de-DE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1. Block der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Lautstärkeeinstellung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- Volume</a:t>
            </a:r>
            <a:endParaRPr lang="en-US" altLang="de-DE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Überlauf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bei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Übergabe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an Audio-Codec</a:t>
            </a:r>
          </a:p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Sprünge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von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negativ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zu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positiv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bzw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.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positiv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zu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negativ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–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starke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Verzerrungen</a:t>
            </a:r>
            <a:endParaRPr lang="en-US" altLang="de-DE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Beispiel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–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Musik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(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erst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ohne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dann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mit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Limiter 50:50 (20s))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UI –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geräteseitige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UI</a:t>
            </a:r>
          </a:p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GUI – PC-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Programm</a:t>
            </a:r>
            <a:endParaRPr lang="en-US" altLang="de-DE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WI -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Webinterface</a:t>
            </a:r>
            <a:endParaRPr lang="en-US" altLang="de-DE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Modell der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Audiosignalverarbeitung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(AU – Audio Unit)</a:t>
            </a:r>
          </a:p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Aufteilung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in die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drei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wesentlichen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Blöcke</a:t>
            </a:r>
            <a:endParaRPr lang="en-US" altLang="de-DE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Simulation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der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Konvertierung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Festkomma-Gleitkomma-Festkomma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zur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Nachbildung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des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Überlaufes</a:t>
            </a:r>
            <a:endParaRPr lang="en-US" altLang="de-DE" baseline="0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marL="55556" eaLnBrk="1" hangingPunct="1">
              <a:spcBef>
                <a:spcPts val="300"/>
              </a:spcBef>
            </a:pPr>
            <a:endParaRPr lang="en-US" altLang="de-DE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marL="55556" eaLnBrk="1" hangingPunct="1">
              <a:spcBef>
                <a:spcPts val="300"/>
              </a:spcBef>
            </a:pPr>
            <a:endParaRPr lang="en-US" altLang="de-DE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Vorstellung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Hardware-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Konzept</a:t>
            </a:r>
            <a:endParaRPr lang="en-US" altLang="de-DE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Vorstellung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der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Gleiderung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bzw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. des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Aufbaus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des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Vortrags</a:t>
            </a:r>
            <a:endParaRPr lang="en-US" altLang="de-DE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TMS320C6713 DSK (Developer Starter Kit)</a:t>
            </a:r>
          </a:p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Vorstellung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der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genutzten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Komponenten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:</a:t>
            </a:r>
          </a:p>
          <a:p>
            <a:pPr marL="684124" lvl="1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C6713 225 MHz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floiting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point DSP</a:t>
            </a:r>
          </a:p>
          <a:p>
            <a:pPr marL="684124" lvl="1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usw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endParaRPr lang="en-US" altLang="de-DE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endParaRPr lang="en-US" altLang="de-DE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endParaRPr lang="en-US" altLang="de-DE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endParaRPr lang="en-US" altLang="de-DE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endParaRPr lang="en-US" altLang="de-DE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Übergang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zum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ersten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Gliederungspunkt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“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Aufgabenstellung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”</a:t>
            </a:r>
            <a:endParaRPr lang="en-US" altLang="de-DE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-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Grobvorgabe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und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spätere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Entscheidung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zu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Mikrocontroller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für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die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Steuerung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und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Anbindung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der UIs (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Verweis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auf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praktischen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Aufbau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) 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5556" eaLnBrk="1" hangingPunct="1">
              <a:spcBef>
                <a:spcPts val="300"/>
              </a:spcBef>
            </a:pPr>
            <a:r>
              <a:rPr lang="en-US" altLang="de-DE" smtClean="0">
                <a:solidFill>
                  <a:srgbClr val="000000"/>
                </a:solidFill>
                <a:cs typeface="Arial" charset="0"/>
                <a:sym typeface="Arial" charset="0"/>
              </a:rPr>
              <a:t>Titel (grün) ist für alle Folien identisch. Änderungen müssen im Folienmaster (1) vorgenommen werden.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man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unterscheidet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Höhen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- und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Tiefen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-Shelving</a:t>
            </a:r>
          </a:p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keine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Beeinflussung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von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Frequenzen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bei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denen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es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nicht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gewollt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ist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,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durch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Rückgang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auf 0 dB</a:t>
            </a:r>
          </a:p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Unterschied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zu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typischen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Tief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- und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Hochpässen</a:t>
            </a:r>
            <a:endParaRPr lang="en-US" altLang="de-DE" baseline="0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Beispiel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links –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Anhebung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tiefen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um 12 dB</a:t>
            </a:r>
          </a:p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Beispiel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rechts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–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Anhebung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höhen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um 6 dB</a:t>
            </a:r>
            <a:endParaRPr lang="en-US" altLang="de-DE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Zweck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der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Klangregelung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nennen</a:t>
            </a:r>
            <a:endParaRPr lang="en-US" altLang="de-DE" baseline="0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Beispiel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anhand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der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Diagramme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aufzeigen</a:t>
            </a:r>
            <a:endParaRPr lang="en-US" altLang="de-DE" baseline="0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Hörschwelle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nach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ISO 389</a:t>
            </a:r>
            <a:endParaRPr lang="en-US" altLang="de-DE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Die Filter-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Blöcke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bzw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. Filter-Block (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Kaskade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)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als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Grundelement</a:t>
            </a:r>
            <a:r>
              <a:rPr lang="en-US" altLang="de-DE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der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Klangregelung</a:t>
            </a:r>
            <a:endParaRPr lang="en-US" altLang="de-DE" baseline="0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Shelving-Filter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bilden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mit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IIR-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Filterstruktur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(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rekursives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Filter –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reagiert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auf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Ausgangswert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)</a:t>
            </a:r>
          </a:p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IIR –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Bildung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aus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vorwärts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- und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rückwärtsgerichtetem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FIR</a:t>
            </a:r>
          </a:p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mit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Tabelle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auf die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Koeffizienten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eingehen</a:t>
            </a:r>
            <a:endParaRPr lang="en-US" altLang="de-DE" baseline="0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marL="226984" indent="-171427" eaLnBrk="1" hangingPunct="1">
              <a:spcBef>
                <a:spcPts val="300"/>
              </a:spcBef>
              <a:buFontTx/>
              <a:buChar char="-"/>
            </a:pP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Koeffizienten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müssen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einen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stabilen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Zustand</a:t>
            </a:r>
            <a:r>
              <a:rPr lang="en-US" altLang="de-DE" baseline="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des IIR-Filters </a:t>
            </a:r>
            <a:r>
              <a:rPr lang="en-US" altLang="de-DE" baseline="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sicherstellen</a:t>
            </a:r>
            <a:endParaRPr lang="en-US" altLang="de-DE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56834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730655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249461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953149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737594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8437114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725226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959933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508571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63887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1193851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025283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Arial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1748428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485211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071020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4829548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07991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391341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904160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53017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7953043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Arial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0685629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 userDrawn="1"/>
        </p:nvSpPr>
        <p:spPr bwMode="auto">
          <a:xfrm>
            <a:off x="3175" y="6503988"/>
            <a:ext cx="6540500" cy="3556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0908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027" name="Freeform 3"/>
          <p:cNvSpPr>
            <a:spLocks/>
          </p:cNvSpPr>
          <p:nvPr userDrawn="1"/>
        </p:nvSpPr>
        <p:spPr bwMode="auto">
          <a:xfrm>
            <a:off x="6391275" y="6364288"/>
            <a:ext cx="2752725" cy="495300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w 21600"/>
              <a:gd name="T9" fmla="*/ 2147483647 h 21600"/>
              <a:gd name="T10" fmla="*/ 0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2217" y="0"/>
                </a:ln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028" name="Rectangle 4"/>
          <p:cNvSpPr>
            <a:spLocks/>
          </p:cNvSpPr>
          <p:nvPr userDrawn="1"/>
        </p:nvSpPr>
        <p:spPr bwMode="auto">
          <a:xfrm>
            <a:off x="7007225" y="6451600"/>
            <a:ext cx="17573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de-DE" sz="1800" b="1" smtClean="0">
                <a:solidFill>
                  <a:srgbClr val="CCEBEB"/>
                </a:solidFill>
                <a:cs typeface="Arial" charset="0"/>
              </a:rPr>
              <a:t>www.fh-jena.de</a:t>
            </a:r>
          </a:p>
        </p:txBody>
      </p:sp>
      <p:pic>
        <p:nvPicPr>
          <p:cNvPr id="1029" name="Picture 5"/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0"/>
          <a:stretch>
            <a:fillRect/>
          </a:stretch>
        </p:blipFill>
        <p:spPr bwMode="auto">
          <a:xfrm>
            <a:off x="4763" y="0"/>
            <a:ext cx="9139237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>
    <p:fade/>
  </p:transition>
  <p:txStyles>
    <p:titleStyle>
      <a:lvl1pPr marL="79375" indent="-79375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79375" indent="-79375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N W6" pitchFamily="-64" charset="-128"/>
          <a:sym typeface="Arial" charset="0"/>
        </a:defRPr>
      </a:lvl2pPr>
      <a:lvl3pPr marL="79375" indent="-79375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N W6" pitchFamily="-64" charset="-128"/>
          <a:sym typeface="Arial" charset="0"/>
        </a:defRPr>
      </a:lvl3pPr>
      <a:lvl4pPr marL="79375" indent="-79375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N W6" pitchFamily="-64" charset="-128"/>
          <a:sym typeface="Arial" charset="0"/>
        </a:defRPr>
      </a:lvl4pPr>
      <a:lvl5pPr marL="79375" indent="-79375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N W6" pitchFamily="-64" charset="-128"/>
          <a:sym typeface="Arial" charset="0"/>
        </a:defRPr>
      </a:lvl5pPr>
      <a:lvl6pPr marL="536575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N W6" pitchFamily="-64" charset="-128"/>
          <a:sym typeface="Arial" charset="0"/>
        </a:defRPr>
      </a:lvl6pPr>
      <a:lvl7pPr marL="993775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N W6" pitchFamily="-64" charset="-128"/>
          <a:sym typeface="Arial" charset="0"/>
        </a:defRPr>
      </a:lvl7pPr>
      <a:lvl8pPr marL="1450975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N W6" pitchFamily="-64" charset="-128"/>
          <a:sym typeface="Arial" charset="0"/>
        </a:defRPr>
      </a:lvl8pPr>
      <a:lvl9pPr marL="1908175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N W6" pitchFamily="-64" charset="-128"/>
          <a:sym typeface="Arial" charset="0"/>
        </a:defRPr>
      </a:lvl9pPr>
    </p:titleStyle>
    <p:bodyStyle>
      <a:lvl1pPr marL="79375" indent="-79375" algn="ctr" rtl="0" eaLnBrk="0" fontAlgn="base" hangingPunct="0">
        <a:spcBef>
          <a:spcPts val="4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536575" indent="-79375" algn="ctr" rtl="0" eaLnBrk="0" fontAlgn="base" hangingPunct="0">
        <a:spcBef>
          <a:spcPts val="4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sym typeface="Arial" charset="0"/>
        </a:defRPr>
      </a:lvl2pPr>
      <a:lvl3pPr marL="993775" indent="-79375" algn="ctr" rtl="0" eaLnBrk="0" fontAlgn="base" hangingPunct="0">
        <a:spcBef>
          <a:spcPts val="4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sym typeface="Arial" charset="0"/>
        </a:defRPr>
      </a:lvl3pPr>
      <a:lvl4pPr marL="1450975" indent="-79375" algn="ctr" rtl="0" eaLnBrk="0" fontAlgn="base" hangingPunct="0">
        <a:spcBef>
          <a:spcPts val="4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sym typeface="Arial" charset="0"/>
        </a:defRPr>
      </a:lvl4pPr>
      <a:lvl5pPr marL="1908175" indent="-79375" algn="ctr" rtl="0" eaLnBrk="0" fontAlgn="base" hangingPunct="0">
        <a:spcBef>
          <a:spcPts val="4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sym typeface="Arial" charset="0"/>
        </a:defRPr>
      </a:lvl5pPr>
      <a:lvl6pPr marL="2365375" algn="ctr" rtl="0" fontAlgn="base">
        <a:spcBef>
          <a:spcPts val="4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sym typeface="Arial" charset="0"/>
        </a:defRPr>
      </a:lvl6pPr>
      <a:lvl7pPr marL="2822575" algn="ctr" rtl="0" fontAlgn="base">
        <a:spcBef>
          <a:spcPts val="4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sym typeface="Arial" charset="0"/>
        </a:defRPr>
      </a:lvl7pPr>
      <a:lvl8pPr marL="3279775" algn="ctr" rtl="0" fontAlgn="base">
        <a:spcBef>
          <a:spcPts val="4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sym typeface="Arial" charset="0"/>
        </a:defRPr>
      </a:lvl8pPr>
      <a:lvl9pPr marL="3736975" algn="ctr" rtl="0" fontAlgn="base">
        <a:spcBef>
          <a:spcPts val="4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sym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4"/>
          <p:cNvSpPr>
            <a:spLocks/>
          </p:cNvSpPr>
          <p:nvPr userDrawn="1"/>
        </p:nvSpPr>
        <p:spPr bwMode="auto">
          <a:xfrm>
            <a:off x="0" y="209550"/>
            <a:ext cx="9144000" cy="3492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12684" y="0"/>
                </a:lnTo>
                <a:lnTo>
                  <a:pt x="12180" y="21600"/>
                </a:lnTo>
                <a:lnTo>
                  <a:pt x="0" y="21600"/>
                </a:lnTo>
              </a:path>
            </a:pathLst>
          </a:custGeom>
          <a:noFill/>
          <a:ln w="12700" cap="flat">
            <a:solidFill>
              <a:srgbClr val="008887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pic>
        <p:nvPicPr>
          <p:cNvPr id="2051" name="Picture 5"/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365125"/>
            <a:ext cx="37846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N W6" pitchFamily="-64" charset="-128"/>
          <a:sym typeface="Arial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N W6" pitchFamily="-64" charset="-128"/>
          <a:sym typeface="Arial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N W6" pitchFamily="-64" charset="-128"/>
          <a:sym typeface="Arial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N W6" pitchFamily="-64" charset="-128"/>
          <a:sym typeface="Arial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N W6" pitchFamily="-64" charset="-128"/>
          <a:sym typeface="Arial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N W6" pitchFamily="-64" charset="-128"/>
          <a:sym typeface="Arial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N W6" pitchFamily="-64" charset="-128"/>
          <a:sym typeface="Arial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N W6" pitchFamily="-64" charset="-128"/>
          <a:sym typeface="Arial" charset="0"/>
        </a:defRPr>
      </a:lvl9pPr>
    </p:titleStyle>
    <p:bodyStyle>
      <a:lvl1pPr marL="39688" indent="-39688" algn="l" rtl="0" eaLnBrk="0" fontAlgn="base" hangingPunct="0">
        <a:spcBef>
          <a:spcPts val="4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395288" indent="61913" algn="l" rtl="0" eaLnBrk="0" fontAlgn="base" hangingPunct="0">
        <a:spcBef>
          <a:spcPts val="4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sym typeface="Arial" charset="0"/>
        </a:defRPr>
      </a:lvl2pPr>
      <a:lvl3pPr marL="1081088" indent="-228600" algn="l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1600">
          <a:solidFill>
            <a:schemeClr val="tx1"/>
          </a:solidFill>
          <a:latin typeface="+mn-lt"/>
          <a:ea typeface="+mn-ea"/>
          <a:sym typeface="Arial" charset="0"/>
        </a:defRPr>
      </a:lvl3pPr>
      <a:lvl4pPr marL="1538288" indent="-228600" algn="l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1600">
          <a:solidFill>
            <a:schemeClr val="tx1"/>
          </a:solidFill>
          <a:latin typeface="+mn-lt"/>
          <a:ea typeface="+mn-ea"/>
          <a:sym typeface="Arial" charset="0"/>
        </a:defRPr>
      </a:lvl4pPr>
      <a:lvl5pPr marL="1995488" indent="-228600" algn="l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sym typeface="Arial" charset="0"/>
        </a:defRPr>
      </a:lvl5pPr>
      <a:lvl6pPr marL="2452688" indent="-228600" algn="l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sym typeface="Arial" charset="0"/>
        </a:defRPr>
      </a:lvl6pPr>
      <a:lvl7pPr marL="2909888" indent="-228600" algn="l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sym typeface="Arial" charset="0"/>
        </a:defRPr>
      </a:lvl7pPr>
      <a:lvl8pPr marL="3367088" indent="-228600" algn="l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sym typeface="Arial" charset="0"/>
        </a:defRPr>
      </a:lvl8pPr>
      <a:lvl9pPr marL="3824288" indent="-228600" algn="l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sym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412875"/>
            <a:ext cx="8642350" cy="410435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2539" bIns="38100" numCol="1" anchor="t" anchorCtr="0" compatLnSpc="1">
            <a:prstTxWarp prst="textNoShape">
              <a:avLst/>
            </a:prstTxWarp>
          </a:bodyPr>
          <a:lstStyle/>
          <a:p>
            <a:pPr marL="53975" indent="0" algn="ctr" eaLnBrk="1" hangingPunct="1">
              <a:lnSpc>
                <a:spcPct val="150000"/>
              </a:lnSpc>
              <a:defRPr/>
            </a:pPr>
            <a:r>
              <a:rPr lang="de-DE" sz="3200" dirty="0" smtClean="0">
                <a:solidFill>
                  <a:srgbClr val="003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Kolloquium zur Bachelorarbeit</a:t>
            </a:r>
            <a:br>
              <a:rPr lang="de-DE" sz="3200" dirty="0" smtClean="0">
                <a:solidFill>
                  <a:srgbClr val="003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de-DE" sz="1200" dirty="0" smtClean="0">
                <a:solidFill>
                  <a:srgbClr val="003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de-DE" sz="1200" dirty="0" smtClean="0">
                <a:solidFill>
                  <a:srgbClr val="003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de-DE" sz="3200" dirty="0" err="1" smtClean="0">
                <a:solidFill>
                  <a:srgbClr val="003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Implentierung</a:t>
            </a:r>
            <a:r>
              <a:rPr lang="de-DE" sz="3200" dirty="0" smtClean="0">
                <a:solidFill>
                  <a:srgbClr val="003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einer Klangregelung durch </a:t>
            </a:r>
            <a:r>
              <a:rPr lang="de-DE" sz="3200" dirty="0" err="1" smtClean="0">
                <a:solidFill>
                  <a:srgbClr val="003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Shelving</a:t>
            </a:r>
            <a:r>
              <a:rPr lang="de-DE" sz="3200" dirty="0" smtClean="0">
                <a:solidFill>
                  <a:srgbClr val="003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-Filter auf einem Signalprozessor mit Steuerung der Parameter über einen Mikrocontroller</a:t>
            </a:r>
            <a:br>
              <a:rPr lang="de-DE" sz="3200" dirty="0" smtClean="0">
                <a:solidFill>
                  <a:srgbClr val="003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de-DE" sz="3200" dirty="0">
                <a:solidFill>
                  <a:srgbClr val="003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de-DE" sz="3200" dirty="0">
                <a:solidFill>
                  <a:srgbClr val="003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de-DE" sz="3200" dirty="0" smtClean="0">
                <a:solidFill>
                  <a:srgbClr val="003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de-DE" sz="3200" dirty="0" smtClean="0">
                <a:solidFill>
                  <a:srgbClr val="003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de-DE" sz="1800" dirty="0" smtClean="0">
              <a:solidFill>
                <a:srgbClr val="003B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950" y="6524625"/>
            <a:ext cx="60483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von:  Jürgen </a:t>
            </a:r>
            <a:r>
              <a:rPr lang="de-DE" sz="1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Döffinger</a:t>
            </a:r>
            <a:r>
              <a:rPr lang="de-DE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        Betreuer:  Prof. Dr.-Ing. Frank Giesecke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 dirty="0" err="1" smtClean="0">
                <a:solidFill>
                  <a:srgbClr val="008887"/>
                </a:solidFill>
                <a:cs typeface="Arial" charset="0"/>
              </a:rPr>
              <a:t>Grundlagen</a:t>
            </a:r>
            <a:endParaRPr lang="en-US" altLang="de-DE" sz="2000" b="1" dirty="0">
              <a:solidFill>
                <a:srgbClr val="008887"/>
              </a:solidFill>
              <a:cs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126876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Wie ist der Klangregler aufgebaut ?</a:t>
            </a:r>
            <a:endParaRPr lang="de-DE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7020272" cy="454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 bwMode="auto">
          <a:xfrm>
            <a:off x="4499991" y="1916832"/>
            <a:ext cx="1999233" cy="11521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pitchFamily="-64" charset="-128"/>
              <a:sym typeface="Arial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1331640" y="2780928"/>
            <a:ext cx="6732240" cy="3744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pitchFamily="-64" charset="-128"/>
              <a:sym typeface="Arial" charset="0"/>
            </a:endParaRPr>
          </a:p>
        </p:txBody>
      </p:sp>
      <p:cxnSp>
        <p:nvCxnSpPr>
          <p:cNvPr id="8" name="Gerade Verbindung 7"/>
          <p:cNvCxnSpPr/>
          <p:nvPr/>
        </p:nvCxnSpPr>
        <p:spPr bwMode="auto">
          <a:xfrm>
            <a:off x="4499992" y="2386980"/>
            <a:ext cx="1999232" cy="0"/>
          </a:xfrm>
          <a:prstGeom prst="line">
            <a:avLst/>
          </a:prstGeom>
          <a:solidFill>
            <a:srgbClr val="008887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feld 3"/>
          <p:cNvSpPr txBox="1"/>
          <p:nvPr/>
        </p:nvSpPr>
        <p:spPr>
          <a:xfrm>
            <a:off x="0" y="306896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          </a:t>
            </a:r>
            <a:r>
              <a:rPr lang="de-DE" sz="1800" dirty="0" err="1" smtClean="0"/>
              <a:t>Nyquist</a:t>
            </a:r>
            <a:r>
              <a:rPr lang="de-DE" sz="1800" dirty="0" smtClean="0"/>
              <a:t>-Shannon-</a:t>
            </a:r>
            <a:r>
              <a:rPr lang="de-DE" sz="1800" dirty="0" err="1" smtClean="0"/>
              <a:t>Abtasttheore</a:t>
            </a:r>
            <a:r>
              <a:rPr lang="de-DE" sz="1800" dirty="0" smtClean="0"/>
              <a:t>	         verwendete Frequenzen</a:t>
            </a:r>
            <a:endParaRPr lang="de-DE" sz="1800" dirty="0"/>
          </a:p>
          <a:p>
            <a:pPr algn="ctr"/>
            <a:endParaRPr lang="de-DE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0" y="5363924"/>
                <a:ext cx="914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de-DE" sz="1800" b="0" i="1" smtClean="0">
                              <a:latin typeface="Cambria Math"/>
                            </a:rPr>
                            <m:t>𝑚𝑎𝑥</m:t>
                          </m:r>
                        </m:sub>
                      </m:sSub>
                      <m:r>
                        <a:rPr lang="de-DE" sz="1800" b="0" i="1" smtClean="0">
                          <a:latin typeface="Cambria Math"/>
                        </a:rPr>
                        <m:t>=20 </m:t>
                      </m:r>
                      <m:r>
                        <a:rPr lang="de-DE" sz="1800" b="0" i="1" smtClean="0">
                          <a:latin typeface="Cambria Math"/>
                        </a:rPr>
                        <m:t>𝑘𝐻𝑧</m:t>
                      </m:r>
                      <m:r>
                        <a:rPr lang="de-DE" sz="1800" b="0" i="1" smtClean="0">
                          <a:latin typeface="Cambria Math"/>
                        </a:rPr>
                        <m:t> &lt;  </m:t>
                      </m:r>
                      <m:sSub>
                        <m:sSubPr>
                          <m:ctrlPr>
                            <a:rPr lang="de-DE" sz="1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de-DE" sz="1800" b="0" i="1" smtClean="0">
                              <a:latin typeface="Cambria Math"/>
                            </a:rPr>
                            <m:t>𝑁</m:t>
                          </m:r>
                        </m:sub>
                      </m:sSub>
                      <m:r>
                        <a:rPr lang="de-DE" sz="1800" b="0" i="1" smtClean="0">
                          <a:latin typeface="Cambria Math"/>
                        </a:rPr>
                        <m:t>=24 </m:t>
                      </m:r>
                      <m:r>
                        <a:rPr lang="de-DE" sz="1800" b="0" i="1" smtClean="0">
                          <a:latin typeface="Cambria Math"/>
                        </a:rPr>
                        <m:t>𝑘𝐻𝑧</m:t>
                      </m:r>
                      <m:r>
                        <a:rPr lang="de-DE" sz="1800" b="0" i="1" smtClean="0">
                          <a:latin typeface="Cambria Math"/>
                        </a:rPr>
                        <m:t>  ↷  </m:t>
                      </m:r>
                      <m:r>
                        <a:rPr lang="de-DE" sz="1800" b="0" i="1" smtClean="0">
                          <a:latin typeface="Cambria Math"/>
                          <a:ea typeface="Cambria Math"/>
                        </a:rPr>
                        <m:t>𝐴𝑏𝑡𝑎𝑠𝑡𝑡h𝑒𝑜𝑟𝑒𝑚</m:t>
                      </m:r>
                      <m:r>
                        <a:rPr lang="de-DE" sz="18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1800" b="0" i="1" smtClean="0">
                          <a:latin typeface="Cambria Math"/>
                          <a:ea typeface="Cambria Math"/>
                        </a:rPr>
                        <m:t>𝑤𝑖𝑟𝑑</m:t>
                      </m:r>
                      <m:r>
                        <a:rPr lang="de-DE" sz="18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1800" b="0" i="1" smtClean="0">
                          <a:latin typeface="Cambria Math"/>
                          <a:ea typeface="Cambria Math"/>
                        </a:rPr>
                        <m:t>𝑒𝑖𝑛𝑔𝑒h𝑎𝑙𝑡𝑒𝑛</m:t>
                      </m:r>
                      <m:r>
                        <a:rPr lang="de-DE" sz="1800" b="0" i="1" smtClean="0">
                          <a:latin typeface="Cambria Math"/>
                          <a:ea typeface="Cambria Math"/>
                        </a:rPr>
                        <m:t>!</m:t>
                      </m:r>
                    </m:oMath>
                  </m:oMathPara>
                </a14:m>
                <a:endParaRPr lang="de-DE" sz="1800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363924"/>
                <a:ext cx="9144000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el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41827915"/>
                  </p:ext>
                </p:extLst>
              </p:nvPr>
            </p:nvGraphicFramePr>
            <p:xfrm>
              <a:off x="971600" y="3573016"/>
              <a:ext cx="2543946" cy="1352804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1031778"/>
                    <a:gridCol w="360040"/>
                    <a:gridCol w="1152128"/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/>
                                  </a:rPr>
                                  <m:t>&gt;</m:t>
                                </m:r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/>
                                  </a:rPr>
                                  <m:t>2⋅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𝑁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/>
                                  </a:rPr>
                                  <m:t>&lt;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𝑁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el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41827915"/>
                  </p:ext>
                </p:extLst>
              </p:nvPr>
            </p:nvGraphicFramePr>
            <p:xfrm>
              <a:off x="971600" y="3573016"/>
              <a:ext cx="2543946" cy="1352804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1031778"/>
                    <a:gridCol w="360040"/>
                    <a:gridCol w="1152128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r="-145882" b="-2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288136" r="-320339" b="-2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21164" b="-277049"/>
                          </a:stretch>
                        </a:blipFill>
                      </a:tcPr>
                    </a:tc>
                  </a:tr>
                  <a:tr h="611124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61000" r="-145882" b="-69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288136" t="-61000" r="-320339" b="-69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21164" t="-61000" b="-6900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263934" r="-145882" b="-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288136" t="-263934" r="-320339" b="-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21164" t="-263934" b="-13115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el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555117"/>
                  </p:ext>
                </p:extLst>
              </p:nvPr>
            </p:nvGraphicFramePr>
            <p:xfrm>
              <a:off x="5268414" y="3573015"/>
              <a:ext cx="2543946" cy="1584177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1031778"/>
                    <a:gridCol w="360040"/>
                    <a:gridCol w="1152128"/>
                  </a:tblGrid>
                  <a:tr h="5280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/>
                                  </a:rPr>
                                  <m:t>48 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𝑘𝐻𝑧</m:t>
                                </m:r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</a:tr>
                  <a:tr h="5280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𝑁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4 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𝑘𝐻𝑧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</a:tr>
                  <a:tr h="5280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/>
                                  </a:rPr>
                                  <m:t>20 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𝑘𝐻𝑧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el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555117"/>
                  </p:ext>
                </p:extLst>
              </p:nvPr>
            </p:nvGraphicFramePr>
            <p:xfrm>
              <a:off x="5268414" y="3573015"/>
              <a:ext cx="2543946" cy="1584177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1031778"/>
                    <a:gridCol w="360040"/>
                    <a:gridCol w="1152128"/>
                  </a:tblGrid>
                  <a:tr h="528059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r="-145882" b="-1988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288136" r="-320339" b="-1988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21164" b="-198851"/>
                          </a:stretch>
                        </a:blipFill>
                      </a:tcPr>
                    </a:tc>
                  </a:tr>
                  <a:tr h="528059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t="-101163" r="-145882" b="-10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288136" t="-101163" r="-320339" b="-10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21164" t="-101163" b="-101163"/>
                          </a:stretch>
                        </a:blipFill>
                      </a:tcPr>
                    </a:tc>
                  </a:tr>
                  <a:tr h="528059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t="-198851" r="-14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288136" t="-198851" r="-3203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21164" t="-198851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809775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 dirty="0" err="1" smtClean="0">
                <a:solidFill>
                  <a:srgbClr val="008887"/>
                </a:solidFill>
                <a:cs typeface="Arial" charset="0"/>
              </a:rPr>
              <a:t>Grundlagen</a:t>
            </a:r>
            <a:endParaRPr lang="en-US" altLang="de-DE" sz="2000" b="1" dirty="0">
              <a:solidFill>
                <a:srgbClr val="008887"/>
              </a:solidFill>
              <a:cs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126876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Wie ist der Klangregler aufgebaut ?</a:t>
            </a:r>
            <a:endParaRPr lang="de-DE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7020272" cy="454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 bwMode="auto">
          <a:xfrm>
            <a:off x="1331640" y="2780928"/>
            <a:ext cx="6732240" cy="3744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pitchFamily="-64" charset="-128"/>
              <a:sym typeface="Arial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5508104" y="1916832"/>
            <a:ext cx="991120" cy="11521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pitchFamily="-64" charset="-128"/>
              <a:sym typeface="Arial" charset="0"/>
            </a:endParaRPr>
          </a:p>
        </p:txBody>
      </p:sp>
      <p:cxnSp>
        <p:nvCxnSpPr>
          <p:cNvPr id="7" name="Gerade Verbindung 6"/>
          <p:cNvCxnSpPr/>
          <p:nvPr/>
        </p:nvCxnSpPr>
        <p:spPr bwMode="auto">
          <a:xfrm>
            <a:off x="5436096" y="2386980"/>
            <a:ext cx="1063128" cy="0"/>
          </a:xfrm>
          <a:prstGeom prst="line">
            <a:avLst/>
          </a:prstGeom>
          <a:solidFill>
            <a:srgbClr val="008887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feld 8"/>
          <p:cNvSpPr txBox="1"/>
          <p:nvPr/>
        </p:nvSpPr>
        <p:spPr>
          <a:xfrm>
            <a:off x="0" y="3336374"/>
            <a:ext cx="91440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 smtClean="0"/>
              <a:t>Lautstärkeeinstellung:</a:t>
            </a:r>
          </a:p>
          <a:p>
            <a:pPr algn="ctr"/>
            <a:endParaRPr lang="de-DE" sz="1800" dirty="0"/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Volume       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Balance      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Mute / Fade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4385965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 dirty="0" err="1" smtClean="0">
                <a:solidFill>
                  <a:srgbClr val="008887"/>
                </a:solidFill>
                <a:cs typeface="Arial" charset="0"/>
              </a:rPr>
              <a:t>Grundlagen</a:t>
            </a:r>
            <a:endParaRPr lang="en-US" altLang="de-DE" sz="2000" b="1" dirty="0">
              <a:solidFill>
                <a:srgbClr val="008887"/>
              </a:solidFill>
              <a:cs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126876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Wie ist der Klangregler aufgebaut ?</a:t>
            </a:r>
            <a:endParaRPr lang="de-DE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7020272" cy="454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1331640" y="2780928"/>
            <a:ext cx="6732240" cy="3744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pitchFamily="-64" charset="-128"/>
              <a:sym typeface="Arial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179512" y="3134943"/>
            <a:ext cx="8784976" cy="3246385"/>
            <a:chOff x="251520" y="3068960"/>
            <a:chExt cx="8784976" cy="324638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068960"/>
              <a:ext cx="8784976" cy="3029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hteck 1"/>
            <p:cNvSpPr/>
            <p:nvPr/>
          </p:nvSpPr>
          <p:spPr bwMode="auto">
            <a:xfrm>
              <a:off x="2843808" y="5517232"/>
              <a:ext cx="864096" cy="798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pitchFamily="-64" charset="-128"/>
                <a:sym typeface="Arial" charset="0"/>
              </a:endParaRPr>
            </a:p>
          </p:txBody>
        </p:sp>
      </p:grpSp>
      <p:sp>
        <p:nvSpPr>
          <p:cNvPr id="5" name="Rechteck 4"/>
          <p:cNvSpPr/>
          <p:nvPr/>
        </p:nvSpPr>
        <p:spPr bwMode="auto">
          <a:xfrm>
            <a:off x="1115616" y="4941168"/>
            <a:ext cx="432048" cy="5040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pitchFamily="-64" charset="-128"/>
              <a:sym typeface="Arial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3707904" y="4941168"/>
            <a:ext cx="432048" cy="5040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pitchFamily="-64" charset="-128"/>
              <a:sym typeface="Arial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6660232" y="5013176"/>
            <a:ext cx="360040" cy="432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pitchFamily="-64" charset="-128"/>
              <a:sym typeface="Arial" charset="0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3563888" y="5583215"/>
            <a:ext cx="2808312" cy="5100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pitchFamily="-64" charset="-128"/>
              <a:sym typeface="Arial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0" y="6192234"/>
            <a:ext cx="9143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/>
              <a:t>Musik: </a:t>
            </a:r>
            <a:r>
              <a:rPr lang="de-DE" sz="1000" dirty="0" err="1" smtClean="0"/>
              <a:t>Chvrches</a:t>
            </a:r>
            <a:r>
              <a:rPr lang="de-DE" sz="1000" dirty="0" smtClean="0"/>
              <a:t> – The Mother </a:t>
            </a:r>
            <a:r>
              <a:rPr lang="de-DE" sz="1000" dirty="0" err="1" smtClean="0"/>
              <a:t>We</a:t>
            </a:r>
            <a:r>
              <a:rPr lang="de-DE" sz="1000" dirty="0" smtClean="0"/>
              <a:t> Share [Explicit] </a:t>
            </a:r>
            <a:endParaRPr lang="de-DE" sz="1000" dirty="0"/>
          </a:p>
        </p:txBody>
      </p:sp>
      <p:pic>
        <p:nvPicPr>
          <p:cNvPr id="19" name="limiter_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3968" y="5570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17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 dirty="0" err="1" smtClean="0">
                <a:solidFill>
                  <a:srgbClr val="008887"/>
                </a:solidFill>
                <a:cs typeface="Arial" charset="0"/>
              </a:rPr>
              <a:t>Grundlagen</a:t>
            </a:r>
            <a:endParaRPr lang="en-US" altLang="de-DE" sz="2000" b="1" dirty="0">
              <a:solidFill>
                <a:srgbClr val="008887"/>
              </a:solidFill>
              <a:cs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126876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Wie ist der Klangregler aufgebaut ?</a:t>
            </a:r>
            <a:endParaRPr lang="de-DE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7020272" cy="454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1668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 dirty="0" err="1" smtClean="0">
                <a:solidFill>
                  <a:srgbClr val="008887"/>
                </a:solidFill>
                <a:cs typeface="Arial" charset="0"/>
              </a:rPr>
              <a:t>Grundlagen</a:t>
            </a:r>
            <a:endParaRPr lang="en-US" altLang="de-DE" sz="2000" b="1" dirty="0">
              <a:solidFill>
                <a:srgbClr val="008887"/>
              </a:solidFill>
              <a:cs typeface="Arial" charset="0"/>
            </a:endParaRP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51050" y="1557338"/>
            <a:ext cx="2762250" cy="942975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de-DE" altLang="de-DE" smtClean="0"/>
              <a:t>Gliederung</a:t>
            </a: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66950" y="2565400"/>
            <a:ext cx="6734175" cy="403225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t" anchorCtr="0" compatLnSpc="1">
            <a:prstTxWarp prst="textNoShape">
              <a:avLst/>
            </a:prstTxWarp>
          </a:bodyPr>
          <a:lstStyle/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Aufgabenstellung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/>
              <a:t>Grundlagen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Simulation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praktischer Aufbau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Software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Messungen und Tests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Ausblick</a:t>
            </a:r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225570132"/>
      </p:ext>
    </p:extLst>
  </p:cSld>
  <p:clrMapOvr>
    <a:masterClrMapping/>
  </p:clrMapOvr>
  <p:transition advClick="0" advTm="5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 dirty="0" smtClean="0">
                <a:solidFill>
                  <a:srgbClr val="008887"/>
                </a:solidFill>
                <a:cs typeface="Arial" charset="0"/>
              </a:rPr>
              <a:t>Simulation</a:t>
            </a:r>
            <a:endParaRPr lang="en-US" altLang="de-DE" sz="2000" b="1" dirty="0">
              <a:solidFill>
                <a:srgbClr val="008887"/>
              </a:solidFill>
              <a:cs typeface="Arial" charset="0"/>
            </a:endParaRP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51050" y="1557338"/>
            <a:ext cx="2762250" cy="942975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de-DE" altLang="de-DE" smtClean="0"/>
              <a:t>Gliederung</a:t>
            </a: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66950" y="2565400"/>
            <a:ext cx="6734175" cy="403225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t" anchorCtr="0" compatLnSpc="1">
            <a:prstTxWarp prst="textNoShape">
              <a:avLst/>
            </a:prstTxWarp>
          </a:bodyPr>
          <a:lstStyle/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Aufgabenstellung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Grundlagen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/>
              <a:t>Simulation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praktischer Aufbau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Software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Messungen und Tests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Ausblick</a:t>
            </a:r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318480387"/>
      </p:ext>
    </p:extLst>
  </p:cSld>
  <p:clrMapOvr>
    <a:masterClrMapping/>
  </p:clrMapOvr>
  <p:transition advClick="0" advTm="5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008887"/>
                </a:solidFill>
                <a:cs typeface="Arial" charset="0"/>
              </a:rPr>
              <a:t>Simulation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152" y="1268760"/>
            <a:ext cx="6300192" cy="241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99534"/>
            <a:ext cx="5616624" cy="304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1769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 dirty="0" smtClean="0">
                <a:solidFill>
                  <a:srgbClr val="008887"/>
                </a:solidFill>
                <a:cs typeface="Arial" charset="0"/>
              </a:rPr>
              <a:t>Simulation</a:t>
            </a:r>
            <a:endParaRPr lang="en-US" altLang="de-DE" sz="2000" b="1" dirty="0">
              <a:solidFill>
                <a:srgbClr val="008887"/>
              </a:solidFill>
              <a:cs typeface="Arial" charset="0"/>
            </a:endParaRP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51050" y="1557338"/>
            <a:ext cx="2762250" cy="942975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de-DE" altLang="de-DE" smtClean="0"/>
              <a:t>Gliederung</a:t>
            </a: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66950" y="2565400"/>
            <a:ext cx="6734175" cy="403225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t" anchorCtr="0" compatLnSpc="1">
            <a:prstTxWarp prst="textNoShape">
              <a:avLst/>
            </a:prstTxWarp>
          </a:bodyPr>
          <a:lstStyle/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Aufgabenstellung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Grundlagen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/>
              <a:t>Simulation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praktischer Aufbau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Software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Messungen und Tests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Ausblick</a:t>
            </a:r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812655536"/>
      </p:ext>
    </p:extLst>
  </p:cSld>
  <p:clrMapOvr>
    <a:masterClrMapping/>
  </p:clrMapOvr>
  <p:transition advClick="0" advTm="5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 dirty="0" err="1" smtClean="0">
                <a:solidFill>
                  <a:srgbClr val="008887"/>
                </a:solidFill>
                <a:cs typeface="Arial" charset="0"/>
              </a:rPr>
              <a:t>praktischer</a:t>
            </a:r>
            <a:r>
              <a:rPr lang="en-US" altLang="de-DE" sz="2000" b="1" dirty="0" smtClean="0">
                <a:solidFill>
                  <a:srgbClr val="008887"/>
                </a:solidFill>
                <a:cs typeface="Arial" charset="0"/>
              </a:rPr>
              <a:t> </a:t>
            </a:r>
            <a:r>
              <a:rPr lang="en-US" altLang="de-DE" sz="2000" b="1" dirty="0" err="1" smtClean="0">
                <a:solidFill>
                  <a:srgbClr val="008887"/>
                </a:solidFill>
                <a:cs typeface="Arial" charset="0"/>
              </a:rPr>
              <a:t>Aufbau</a:t>
            </a:r>
            <a:endParaRPr lang="en-US" altLang="de-DE" sz="2000" b="1" dirty="0">
              <a:solidFill>
                <a:srgbClr val="008887"/>
              </a:solidFill>
              <a:cs typeface="Arial" charset="0"/>
            </a:endParaRP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51050" y="1557338"/>
            <a:ext cx="2762250" cy="942975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de-DE" altLang="de-DE" smtClean="0"/>
              <a:t>Gliederung</a:t>
            </a: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66950" y="2565400"/>
            <a:ext cx="6734175" cy="403225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t" anchorCtr="0" compatLnSpc="1">
            <a:prstTxWarp prst="textNoShape">
              <a:avLst/>
            </a:prstTxWarp>
          </a:bodyPr>
          <a:lstStyle/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Aufgabenstellung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Grundlagen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Simulation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/>
              <a:t>praktischer</a:t>
            </a: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de-DE" dirty="0"/>
              <a:t>Aufbau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Software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Messungen und Tests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Ausblick</a:t>
            </a:r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049953393"/>
      </p:ext>
    </p:extLst>
  </p:cSld>
  <p:clrMapOvr>
    <a:masterClrMapping/>
  </p:clrMapOvr>
  <p:transition advClick="0" advTm="5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008887"/>
                </a:solidFill>
                <a:cs typeface="Arial" charset="0"/>
              </a:rPr>
              <a:t>praktischer Aufbau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820472" cy="490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008887"/>
                </a:solidFill>
                <a:cs typeface="Arial" charset="0"/>
              </a:rPr>
              <a:t>Gliederung</a:t>
            </a:r>
          </a:p>
        </p:txBody>
      </p:sp>
      <p:sp>
        <p:nvSpPr>
          <p:cNvPr id="409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51050" y="1557338"/>
            <a:ext cx="2762250" cy="942975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de-DE" altLang="de-DE" smtClean="0"/>
              <a:t>Gliederung</a:t>
            </a: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66950" y="2565400"/>
            <a:ext cx="6734175" cy="403225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t" anchorCtr="0" compatLnSpc="1">
            <a:prstTxWarp prst="textNoShape">
              <a:avLst/>
            </a:prstTxWarp>
          </a:bodyPr>
          <a:lstStyle/>
          <a:p>
            <a:pPr marL="382588" indent="-342900" eaLnBrk="1" hangingPunct="1">
              <a:buFontTx/>
              <a:buChar char="•"/>
            </a:pPr>
            <a:r>
              <a:rPr lang="de-DE" altLang="de-DE" dirty="0" smtClean="0"/>
              <a:t>Aufgabenstellung</a:t>
            </a:r>
          </a:p>
          <a:p>
            <a:pPr marL="382588" indent="-342900" eaLnBrk="1" hangingPunct="1">
              <a:buFontTx/>
              <a:buChar char="•"/>
            </a:pPr>
            <a:r>
              <a:rPr lang="de-DE" altLang="de-DE" dirty="0" smtClean="0"/>
              <a:t>Grundlagen</a:t>
            </a:r>
          </a:p>
          <a:p>
            <a:pPr marL="382588" indent="-342900" eaLnBrk="1" hangingPunct="1">
              <a:buFontTx/>
              <a:buChar char="•"/>
            </a:pPr>
            <a:r>
              <a:rPr lang="de-DE" altLang="de-DE" dirty="0" smtClean="0"/>
              <a:t>Simulation</a:t>
            </a:r>
          </a:p>
          <a:p>
            <a:pPr marL="382588" indent="-342900" eaLnBrk="1" hangingPunct="1">
              <a:buFontTx/>
              <a:buChar char="•"/>
            </a:pPr>
            <a:r>
              <a:rPr lang="de-DE" altLang="de-DE" dirty="0" smtClean="0"/>
              <a:t>praktischer Aufbau</a:t>
            </a:r>
          </a:p>
          <a:p>
            <a:pPr marL="382588" indent="-342900" eaLnBrk="1" hangingPunct="1">
              <a:buFontTx/>
              <a:buChar char="•"/>
            </a:pPr>
            <a:r>
              <a:rPr lang="de-DE" altLang="de-DE" dirty="0" smtClean="0"/>
              <a:t>Software</a:t>
            </a:r>
          </a:p>
          <a:p>
            <a:pPr marL="382588" indent="-342900" eaLnBrk="1" hangingPunct="1">
              <a:buFontTx/>
              <a:buChar char="•"/>
            </a:pPr>
            <a:r>
              <a:rPr lang="de-DE" altLang="de-DE" dirty="0" smtClean="0"/>
              <a:t>Messungen und Tests</a:t>
            </a:r>
          </a:p>
          <a:p>
            <a:pPr marL="382588" indent="-342900" eaLnBrk="1" hangingPunct="1">
              <a:buFontTx/>
              <a:buChar char="•"/>
            </a:pPr>
            <a:r>
              <a:rPr lang="de-DE" altLang="de-DE" dirty="0" smtClean="0"/>
              <a:t>Ausblick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008887"/>
                </a:solidFill>
                <a:cs typeface="Arial" charset="0"/>
              </a:rPr>
              <a:t>praktischer Aufbau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93899" y="692696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Audio Unit (AU)</a:t>
            </a:r>
            <a:endParaRPr lang="de-DE" sz="18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38110"/>
            <a:ext cx="8496944" cy="527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2489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008887"/>
                </a:solidFill>
                <a:cs typeface="Arial" charset="0"/>
              </a:rPr>
              <a:t>praktischer Aufbau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93899" y="692696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/>
              <a:t>Control</a:t>
            </a:r>
            <a:r>
              <a:rPr lang="de-DE" sz="1800" dirty="0" smtClean="0"/>
              <a:t> Unit (CU)</a:t>
            </a:r>
            <a:endParaRPr lang="de-DE" sz="1800" dirty="0"/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282170"/>
            <a:ext cx="8748464" cy="248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16024" y="3630076"/>
            <a:ext cx="18069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Quelle: http://arduino.cc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475656" y="4133979"/>
            <a:ext cx="74168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/>
              <a:t>Arduino</a:t>
            </a:r>
            <a:r>
              <a:rPr lang="de-DE" sz="1800" dirty="0" smtClean="0"/>
              <a:t> Due:</a:t>
            </a:r>
          </a:p>
          <a:p>
            <a:endParaRPr lang="de-DE" sz="1800" dirty="0"/>
          </a:p>
          <a:p>
            <a:pPr marL="285750" indent="-285750">
              <a:buFontTx/>
              <a:buChar char="-"/>
            </a:pPr>
            <a:r>
              <a:rPr lang="de-DE" sz="1800" dirty="0" smtClean="0"/>
              <a:t>AT91SAM3X8E  32-bit 84 MHz </a:t>
            </a:r>
            <a:r>
              <a:rPr lang="de-DE" sz="1800" dirty="0"/>
              <a:t>ARM </a:t>
            </a:r>
            <a:r>
              <a:rPr lang="de-DE" sz="1800" dirty="0" err="1" smtClean="0"/>
              <a:t>core</a:t>
            </a:r>
            <a:r>
              <a:rPr lang="de-DE" sz="1800" dirty="0" smtClean="0"/>
              <a:t> </a:t>
            </a:r>
            <a:r>
              <a:rPr lang="de-DE" sz="1800" dirty="0" err="1" smtClean="0"/>
              <a:t>Microcontroller</a:t>
            </a:r>
            <a:endParaRPr lang="de-DE" sz="1800" dirty="0" smtClean="0"/>
          </a:p>
          <a:p>
            <a:pPr marL="285750" indent="-285750">
              <a:buFontTx/>
              <a:buChar char="-"/>
            </a:pPr>
            <a:r>
              <a:rPr lang="de-DE" sz="1800" dirty="0" smtClean="0"/>
              <a:t>Operation </a:t>
            </a:r>
            <a:r>
              <a:rPr lang="de-DE" sz="1800" dirty="0" err="1" smtClean="0"/>
              <a:t>Voltage</a:t>
            </a:r>
            <a:r>
              <a:rPr lang="de-DE" sz="1800" dirty="0" smtClean="0"/>
              <a:t> 3,3 V</a:t>
            </a:r>
          </a:p>
          <a:p>
            <a:pPr marL="285750" indent="-285750">
              <a:buFontTx/>
              <a:buChar char="-"/>
            </a:pPr>
            <a:r>
              <a:rPr lang="de-DE" sz="1800" dirty="0" smtClean="0"/>
              <a:t>54 GPIOs (Digital I/O Pins)</a:t>
            </a:r>
          </a:p>
          <a:p>
            <a:pPr marL="285750" indent="-285750">
              <a:buFontTx/>
              <a:buChar char="-"/>
            </a:pPr>
            <a:r>
              <a:rPr lang="de-DE" sz="1800" dirty="0" smtClean="0"/>
              <a:t>2 I²C-Schnuttstellen</a:t>
            </a:r>
          </a:p>
          <a:p>
            <a:pPr marL="285750" indent="-285750">
              <a:buFontTx/>
              <a:buChar char="-"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6019737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008887"/>
                </a:solidFill>
                <a:cs typeface="Arial" charset="0"/>
              </a:rPr>
              <a:t>praktischer Aufbau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93899" y="692696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/>
              <a:t>Control</a:t>
            </a:r>
            <a:r>
              <a:rPr lang="de-DE" sz="1800" dirty="0" smtClean="0"/>
              <a:t> Unit (CU)</a:t>
            </a:r>
            <a:endParaRPr lang="de-DE" sz="1800" dirty="0"/>
          </a:p>
        </p:txBody>
      </p:sp>
      <p:sp>
        <p:nvSpPr>
          <p:cNvPr id="2" name="Textfeld 1"/>
          <p:cNvSpPr txBox="1"/>
          <p:nvPr/>
        </p:nvSpPr>
        <p:spPr>
          <a:xfrm>
            <a:off x="1907704" y="3604783"/>
            <a:ext cx="18069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Quelle: http://arduino.cc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628106" y="4133978"/>
            <a:ext cx="38164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/>
              <a:t>Arduino</a:t>
            </a:r>
            <a:r>
              <a:rPr lang="de-DE" sz="1800" dirty="0" smtClean="0"/>
              <a:t> Ethernet </a:t>
            </a:r>
            <a:r>
              <a:rPr lang="de-DE" sz="1800" dirty="0" err="1" smtClean="0"/>
              <a:t>Shild</a:t>
            </a:r>
            <a:r>
              <a:rPr lang="de-DE" sz="1800" dirty="0" smtClean="0"/>
              <a:t>:</a:t>
            </a:r>
          </a:p>
          <a:p>
            <a:endParaRPr lang="de-DE" sz="1800" dirty="0"/>
          </a:p>
          <a:p>
            <a:pPr marL="285750" indent="-285750">
              <a:buFontTx/>
              <a:buChar char="-"/>
            </a:pPr>
            <a:r>
              <a:rPr lang="de-DE" sz="1800" dirty="0" smtClean="0"/>
              <a:t>Ethernet Controller W5100</a:t>
            </a:r>
          </a:p>
          <a:p>
            <a:pPr marL="285750" indent="-285750">
              <a:buFontTx/>
              <a:buChar char="-"/>
            </a:pPr>
            <a:r>
              <a:rPr lang="de-DE" sz="1800" dirty="0" smtClean="0"/>
              <a:t>Operation </a:t>
            </a:r>
            <a:r>
              <a:rPr lang="de-DE" sz="1800" dirty="0" err="1" smtClean="0"/>
              <a:t>Voltage</a:t>
            </a:r>
            <a:r>
              <a:rPr lang="de-DE" sz="1800" dirty="0" smtClean="0"/>
              <a:t> 5 V</a:t>
            </a:r>
          </a:p>
          <a:p>
            <a:pPr marL="285750" indent="-285750">
              <a:buFontTx/>
              <a:buChar char="-"/>
            </a:pPr>
            <a:r>
              <a:rPr lang="de-DE" sz="1800" dirty="0" smtClean="0"/>
              <a:t>Connection Speed 10/100 </a:t>
            </a:r>
            <a:r>
              <a:rPr lang="de-DE" sz="1800" dirty="0" err="1" smtClean="0"/>
              <a:t>Mbit</a:t>
            </a:r>
            <a:r>
              <a:rPr lang="de-DE" sz="1800" dirty="0" smtClean="0"/>
              <a:t>/s</a:t>
            </a:r>
          </a:p>
          <a:p>
            <a:pPr marL="285750" indent="-285750">
              <a:buFontTx/>
              <a:buChar char="-"/>
            </a:pPr>
            <a:r>
              <a:rPr lang="de-DE" sz="1800" dirty="0" err="1" smtClean="0"/>
              <a:t>micro</a:t>
            </a:r>
            <a:r>
              <a:rPr lang="de-DE" sz="1800" dirty="0" smtClean="0"/>
              <a:t>-SD </a:t>
            </a:r>
            <a:r>
              <a:rPr lang="de-DE" sz="1800" dirty="0" err="1" smtClean="0"/>
              <a:t>card</a:t>
            </a:r>
            <a:r>
              <a:rPr lang="de-DE" sz="1800" dirty="0" smtClean="0"/>
              <a:t> </a:t>
            </a:r>
            <a:r>
              <a:rPr lang="de-DE" sz="1800" dirty="0" err="1" smtClean="0"/>
              <a:t>reader</a:t>
            </a:r>
            <a:endParaRPr lang="de-DE" sz="1800" dirty="0" smtClean="0"/>
          </a:p>
          <a:p>
            <a:pPr marL="285750" indent="-285750">
              <a:buFontTx/>
              <a:buChar char="-"/>
            </a:pPr>
            <a:endParaRPr lang="de-DE" sz="18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07331"/>
            <a:ext cx="6022653" cy="232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142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008887"/>
                </a:solidFill>
                <a:cs typeface="Arial" charset="0"/>
              </a:rPr>
              <a:t>praktischer Aufbau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93899" y="692696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/>
              <a:t>Control</a:t>
            </a:r>
            <a:r>
              <a:rPr lang="de-DE" sz="1800" dirty="0" smtClean="0"/>
              <a:t> Unit (CU)</a:t>
            </a:r>
            <a:endParaRPr lang="de-DE" sz="1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12776"/>
            <a:ext cx="4524261" cy="194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01" y="3645024"/>
            <a:ext cx="4596755" cy="243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 bwMode="auto">
          <a:xfrm>
            <a:off x="2195736" y="5995988"/>
            <a:ext cx="4896544" cy="5293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pitchFamily="-64" charset="-128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1879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008887"/>
                </a:solidFill>
                <a:cs typeface="Arial" charset="0"/>
              </a:rPr>
              <a:t>praktischer Aufbau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93899" y="692696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Display Unit (DU)</a:t>
            </a:r>
            <a:endParaRPr lang="de-DE" sz="1800" dirty="0"/>
          </a:p>
        </p:txBody>
      </p:sp>
      <p:sp>
        <p:nvSpPr>
          <p:cNvPr id="3" name="Rechteck 2"/>
          <p:cNvSpPr/>
          <p:nvPr/>
        </p:nvSpPr>
        <p:spPr bwMode="auto">
          <a:xfrm>
            <a:off x="2195736" y="5995988"/>
            <a:ext cx="4896544" cy="5293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pitchFamily="-64" charset="-128"/>
              <a:sym typeface="Arial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14" y="1340768"/>
            <a:ext cx="7308304" cy="195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115616" y="3212976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I²C-Bus LC-Display Modul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842897" y="3208293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LCD – GE-C1602B-TMI-JT/R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919306" y="3577625"/>
            <a:ext cx="15392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Quelle: http://www.conrad.de/</a:t>
            </a:r>
          </a:p>
        </p:txBody>
      </p:sp>
    </p:spTree>
    <p:extLst>
      <p:ext uri="{BB962C8B-B14F-4D97-AF65-F5344CB8AC3E}">
        <p14:creationId xmlns:p14="http://schemas.microsoft.com/office/powerpoint/2010/main" val="35701561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008887"/>
                </a:solidFill>
                <a:cs typeface="Arial" charset="0"/>
              </a:rPr>
              <a:t>praktischer Aufbau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93899" y="692696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User Interface (UI)</a:t>
            </a:r>
            <a:endParaRPr lang="de-DE" sz="1800" dirty="0"/>
          </a:p>
        </p:txBody>
      </p:sp>
      <p:sp>
        <p:nvSpPr>
          <p:cNvPr id="3" name="Rechteck 2"/>
          <p:cNvSpPr/>
          <p:nvPr/>
        </p:nvSpPr>
        <p:spPr bwMode="auto">
          <a:xfrm>
            <a:off x="2195736" y="5995988"/>
            <a:ext cx="4896544" cy="5293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pitchFamily="-64" charset="-128"/>
              <a:sym typeface="Arial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279" y="3068960"/>
            <a:ext cx="6429081" cy="378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05" y="1242994"/>
            <a:ext cx="6760771" cy="196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1399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 dirty="0" err="1" smtClean="0">
                <a:solidFill>
                  <a:srgbClr val="008887"/>
                </a:solidFill>
                <a:cs typeface="Arial" charset="0"/>
              </a:rPr>
              <a:t>praktischer</a:t>
            </a:r>
            <a:r>
              <a:rPr lang="en-US" altLang="de-DE" sz="2000" b="1" dirty="0" smtClean="0">
                <a:solidFill>
                  <a:srgbClr val="008887"/>
                </a:solidFill>
                <a:cs typeface="Arial" charset="0"/>
              </a:rPr>
              <a:t> </a:t>
            </a:r>
            <a:r>
              <a:rPr lang="en-US" altLang="de-DE" sz="2000" b="1" dirty="0" err="1" smtClean="0">
                <a:solidFill>
                  <a:srgbClr val="008887"/>
                </a:solidFill>
                <a:cs typeface="Arial" charset="0"/>
              </a:rPr>
              <a:t>Aufbau</a:t>
            </a:r>
            <a:endParaRPr lang="en-US" altLang="de-DE" sz="2000" b="1" dirty="0">
              <a:solidFill>
                <a:srgbClr val="008887"/>
              </a:solidFill>
              <a:cs typeface="Arial" charset="0"/>
            </a:endParaRP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51050" y="1557338"/>
            <a:ext cx="2762250" cy="942975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de-DE" altLang="de-DE" smtClean="0"/>
              <a:t>Gliederung</a:t>
            </a: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66950" y="2565400"/>
            <a:ext cx="6734175" cy="403225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t" anchorCtr="0" compatLnSpc="1">
            <a:prstTxWarp prst="textNoShape">
              <a:avLst/>
            </a:prstTxWarp>
          </a:bodyPr>
          <a:lstStyle/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Aufgabenstellung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Grundlagen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Simulation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/>
              <a:t>praktischer</a:t>
            </a: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de-DE" dirty="0"/>
              <a:t>Aufbau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Software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Messungen und Tests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Ausblick</a:t>
            </a:r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2279451886"/>
      </p:ext>
    </p:extLst>
  </p:cSld>
  <p:clrMapOvr>
    <a:masterClrMapping/>
  </p:clrMapOvr>
  <p:transition advClick="0" advTm="5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 dirty="0" smtClean="0">
                <a:solidFill>
                  <a:srgbClr val="008887"/>
                </a:solidFill>
                <a:cs typeface="Arial" charset="0"/>
              </a:rPr>
              <a:t>Software</a:t>
            </a:r>
            <a:endParaRPr lang="en-US" altLang="de-DE" sz="2000" b="1" dirty="0">
              <a:solidFill>
                <a:srgbClr val="008887"/>
              </a:solidFill>
              <a:cs typeface="Arial" charset="0"/>
            </a:endParaRP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51050" y="1557338"/>
            <a:ext cx="2762250" cy="942975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de-DE" altLang="de-DE" smtClean="0"/>
              <a:t>Gliederung</a:t>
            </a: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66950" y="2565400"/>
            <a:ext cx="6734175" cy="403225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t" anchorCtr="0" compatLnSpc="1">
            <a:prstTxWarp prst="textNoShape">
              <a:avLst/>
            </a:prstTxWarp>
          </a:bodyPr>
          <a:lstStyle/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Aufgabenstellung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Grundlagen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Simulation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praktischer</a:t>
            </a: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Aufbau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/>
              <a:t>Software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Messungen und Tests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Ausblick</a:t>
            </a:r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191418980"/>
      </p:ext>
    </p:extLst>
  </p:cSld>
  <p:clrMapOvr>
    <a:masterClrMapping/>
  </p:clrMapOvr>
  <p:transition advClick="0" advTm="5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008887"/>
                </a:solidFill>
                <a:cs typeface="Arial" charset="0"/>
              </a:rPr>
              <a:t>Software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51520" y="1628800"/>
            <a:ext cx="86603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ASPP		Audio Signal Processing </a:t>
            </a:r>
            <a:r>
              <a:rPr lang="de-DE" sz="1800" dirty="0" err="1" smtClean="0"/>
              <a:t>Program</a:t>
            </a:r>
            <a:r>
              <a:rPr lang="de-DE" sz="1800" dirty="0" smtClean="0"/>
              <a:t>			(DSP)</a:t>
            </a:r>
          </a:p>
          <a:p>
            <a:endParaRPr lang="de-DE" sz="1800" dirty="0"/>
          </a:p>
          <a:p>
            <a:r>
              <a:rPr lang="de-DE" sz="1800" dirty="0" smtClean="0"/>
              <a:t>CUIP		</a:t>
            </a:r>
            <a:r>
              <a:rPr lang="de-DE" sz="1800" dirty="0" err="1" smtClean="0"/>
              <a:t>Control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User Interface </a:t>
            </a:r>
            <a:r>
              <a:rPr lang="de-DE" sz="1800" dirty="0" err="1" smtClean="0"/>
              <a:t>Program</a:t>
            </a:r>
            <a:r>
              <a:rPr lang="de-DE" sz="1800" dirty="0" smtClean="0"/>
              <a:t>			(MCU)</a:t>
            </a:r>
          </a:p>
          <a:p>
            <a:endParaRPr lang="de-DE" sz="1800" dirty="0"/>
          </a:p>
          <a:p>
            <a:r>
              <a:rPr lang="de-DE" sz="1800" dirty="0" smtClean="0"/>
              <a:t>TCGUIP		Tone </a:t>
            </a:r>
            <a:r>
              <a:rPr lang="de-DE" sz="1800" dirty="0" err="1" smtClean="0"/>
              <a:t>Control</a:t>
            </a:r>
            <a:r>
              <a:rPr lang="de-DE" sz="1800" dirty="0" smtClean="0"/>
              <a:t> </a:t>
            </a:r>
            <a:r>
              <a:rPr lang="de-DE" sz="1800" dirty="0" err="1" smtClean="0"/>
              <a:t>Graphical</a:t>
            </a:r>
            <a:r>
              <a:rPr lang="de-DE" sz="1800" dirty="0" smtClean="0"/>
              <a:t> User Interface </a:t>
            </a:r>
            <a:r>
              <a:rPr lang="de-DE" sz="1800" dirty="0" err="1" smtClean="0"/>
              <a:t>Program</a:t>
            </a:r>
            <a:r>
              <a:rPr lang="de-DE" sz="1800" dirty="0" smtClean="0"/>
              <a:t>	(PC)</a:t>
            </a:r>
          </a:p>
          <a:p>
            <a:endParaRPr lang="de-DE" sz="1800" dirty="0"/>
          </a:p>
          <a:p>
            <a:r>
              <a:rPr lang="de-DE" sz="1800" dirty="0" smtClean="0"/>
              <a:t>TCWIP		Tone </a:t>
            </a:r>
            <a:r>
              <a:rPr lang="de-DE" sz="1800" dirty="0" err="1" smtClean="0"/>
              <a:t>Control</a:t>
            </a:r>
            <a:r>
              <a:rPr lang="de-DE" sz="1800" dirty="0" smtClean="0"/>
              <a:t> Webinterface </a:t>
            </a:r>
            <a:r>
              <a:rPr lang="de-DE" sz="1800" dirty="0" err="1" smtClean="0"/>
              <a:t>Program</a:t>
            </a:r>
            <a:r>
              <a:rPr lang="de-DE" sz="1800" dirty="0" smtClean="0"/>
              <a:t>		</a:t>
            </a:r>
            <a:r>
              <a:rPr lang="de-DE" sz="1800" dirty="0"/>
              <a:t>	</a:t>
            </a:r>
            <a:r>
              <a:rPr lang="de-DE" sz="1800" dirty="0" smtClean="0"/>
              <a:t>(Browser)</a:t>
            </a:r>
          </a:p>
          <a:p>
            <a:endParaRPr lang="de-DE" sz="1800" dirty="0"/>
          </a:p>
          <a:p>
            <a:endParaRPr lang="de-DE" sz="1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008887"/>
                </a:solidFill>
                <a:cs typeface="Arial" charset="0"/>
              </a:rPr>
              <a:t>Software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39552" y="1628800"/>
            <a:ext cx="837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ASPP		Audio Signal Processing </a:t>
            </a:r>
            <a:r>
              <a:rPr lang="de-DE" sz="1800" dirty="0" err="1" smtClean="0"/>
              <a:t>Program</a:t>
            </a:r>
            <a:r>
              <a:rPr lang="de-DE" sz="1800" dirty="0" smtClean="0"/>
              <a:t>		(DSP)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691680" y="2564903"/>
            <a:ext cx="572464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tabLst>
                <a:tab pos="2514600" algn="r"/>
                <a:tab pos="2695575" algn="l"/>
              </a:tabLst>
            </a:pPr>
            <a:r>
              <a:rPr lang="de-DE" sz="1800" dirty="0" smtClean="0"/>
              <a:t>	Aufgabe:		Audiosignalverarbeitung</a:t>
            </a:r>
          </a:p>
          <a:p>
            <a:pPr>
              <a:tabLst>
                <a:tab pos="2514600" algn="r"/>
                <a:tab pos="2695575" algn="l"/>
              </a:tabLst>
            </a:pPr>
            <a:endParaRPr lang="de-DE" sz="1800" dirty="0"/>
          </a:p>
          <a:p>
            <a:pPr>
              <a:tabLst>
                <a:tab pos="2514600" algn="r"/>
                <a:tab pos="2695575" algn="l"/>
              </a:tabLst>
            </a:pPr>
            <a:r>
              <a:rPr lang="de-DE" sz="1800" dirty="0" smtClean="0"/>
              <a:t>	Entwicklungsumgebung:	Code Composer 3.1</a:t>
            </a:r>
          </a:p>
          <a:p>
            <a:pPr>
              <a:tabLst>
                <a:tab pos="2514600" algn="r"/>
                <a:tab pos="2695575" algn="l"/>
              </a:tabLst>
            </a:pPr>
            <a:endParaRPr lang="de-DE" sz="1800" dirty="0"/>
          </a:p>
          <a:p>
            <a:pPr>
              <a:tabLst>
                <a:tab pos="2514600" algn="r"/>
                <a:tab pos="2695575" algn="l"/>
              </a:tabLst>
            </a:pPr>
            <a:r>
              <a:rPr lang="de-DE" sz="1800" dirty="0" smtClean="0"/>
              <a:t>	Programmiersprache:	C</a:t>
            </a:r>
          </a:p>
          <a:p>
            <a:pPr>
              <a:tabLst>
                <a:tab pos="2514600" algn="r"/>
                <a:tab pos="2695575" algn="l"/>
              </a:tabLst>
            </a:pPr>
            <a:endParaRPr lang="de-DE" sz="1800" dirty="0"/>
          </a:p>
          <a:p>
            <a:pPr>
              <a:tabLst>
                <a:tab pos="2514600" algn="r"/>
                <a:tab pos="2695575" algn="l"/>
              </a:tabLst>
            </a:pPr>
            <a:r>
              <a:rPr lang="de-DE" sz="1800" dirty="0" smtClean="0"/>
              <a:t>	Flash </a:t>
            </a:r>
            <a:r>
              <a:rPr lang="de-DE" sz="1800" dirty="0" err="1" smtClean="0"/>
              <a:t>Programmer</a:t>
            </a:r>
            <a:r>
              <a:rPr lang="de-DE" sz="1800" dirty="0" smtClean="0"/>
              <a:t>:	</a:t>
            </a:r>
            <a:r>
              <a:rPr lang="de-DE" sz="1800" dirty="0" err="1" smtClean="0"/>
              <a:t>FlashBurn</a:t>
            </a:r>
            <a:r>
              <a:rPr lang="de-DE" sz="1800" dirty="0"/>
              <a:t> 5.90.0.110</a:t>
            </a:r>
            <a:r>
              <a:rPr lang="de-DE" sz="1800" dirty="0" smtClean="0"/>
              <a:t>	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27435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 dirty="0" err="1" smtClean="0">
                <a:solidFill>
                  <a:srgbClr val="008887"/>
                </a:solidFill>
                <a:cs typeface="Arial" charset="0"/>
              </a:rPr>
              <a:t>Aufgabenstellung</a:t>
            </a:r>
            <a:endParaRPr lang="en-US" altLang="de-DE" sz="2000" b="1" dirty="0">
              <a:solidFill>
                <a:srgbClr val="008887"/>
              </a:solidFill>
              <a:cs typeface="Arial" charset="0"/>
            </a:endParaRP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51050" y="1557338"/>
            <a:ext cx="2762250" cy="942975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de-DE" altLang="de-DE" smtClean="0"/>
              <a:t>Gliederung</a:t>
            </a: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66950" y="2565400"/>
            <a:ext cx="6734175" cy="403225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t" anchorCtr="0" compatLnSpc="1">
            <a:prstTxWarp prst="textNoShape">
              <a:avLst/>
            </a:prstTxWarp>
          </a:bodyPr>
          <a:lstStyle/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/>
              <a:t>Aufgabenstellung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Grundlagen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Simulation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praktischer Aufbau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Software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Messungen und Tests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Ausblick</a:t>
            </a:r>
            <a:endParaRPr lang="de-DE" altLang="de-DE" dirty="0" smtClean="0"/>
          </a:p>
        </p:txBody>
      </p:sp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008887"/>
                </a:solidFill>
                <a:cs typeface="Arial" charset="0"/>
              </a:rPr>
              <a:t>Software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39552" y="1628800"/>
            <a:ext cx="8372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CUIP		</a:t>
            </a:r>
            <a:r>
              <a:rPr lang="de-DE" sz="1800" dirty="0" err="1" smtClean="0"/>
              <a:t>Control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User Interface </a:t>
            </a:r>
            <a:r>
              <a:rPr lang="de-DE" sz="1800" dirty="0" err="1" smtClean="0"/>
              <a:t>Program</a:t>
            </a:r>
            <a:r>
              <a:rPr lang="de-DE" sz="1800" dirty="0" smtClean="0"/>
              <a:t>		(MCU)</a:t>
            </a:r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</p:txBody>
      </p:sp>
      <p:sp>
        <p:nvSpPr>
          <p:cNvPr id="4" name="Textfeld 3"/>
          <p:cNvSpPr txBox="1"/>
          <p:nvPr/>
        </p:nvSpPr>
        <p:spPr>
          <a:xfrm>
            <a:off x="251520" y="2564903"/>
            <a:ext cx="866032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2514600" algn="r"/>
                <a:tab pos="2695575" algn="l"/>
              </a:tabLst>
            </a:pPr>
            <a:r>
              <a:rPr lang="de-DE" sz="1800" dirty="0" smtClean="0"/>
              <a:t>	Aufgabe:		- Anbindung der Benutzerschnittstellen</a:t>
            </a:r>
          </a:p>
          <a:p>
            <a:pPr>
              <a:lnSpc>
                <a:spcPct val="150000"/>
              </a:lnSpc>
              <a:tabLst>
                <a:tab pos="2514600" algn="r"/>
                <a:tab pos="2695575" algn="l"/>
              </a:tabLst>
            </a:pPr>
            <a:r>
              <a:rPr lang="de-DE" sz="1800" dirty="0"/>
              <a:t>	</a:t>
            </a:r>
            <a:r>
              <a:rPr lang="de-DE" sz="1800" dirty="0" smtClean="0"/>
              <a:t>		- Verarbeitung der Eingaben des Anwenders </a:t>
            </a:r>
          </a:p>
          <a:p>
            <a:pPr>
              <a:lnSpc>
                <a:spcPct val="150000"/>
              </a:lnSpc>
              <a:tabLst>
                <a:tab pos="2514600" algn="r"/>
                <a:tab pos="2695575" algn="l"/>
              </a:tabLst>
            </a:pPr>
            <a:r>
              <a:rPr lang="de-DE" sz="1800" dirty="0"/>
              <a:t>	</a:t>
            </a:r>
            <a:r>
              <a:rPr lang="de-DE" sz="1800" dirty="0" smtClean="0"/>
              <a:t>		   zu Steuersignalen</a:t>
            </a:r>
          </a:p>
          <a:p>
            <a:pPr>
              <a:lnSpc>
                <a:spcPct val="150000"/>
              </a:lnSpc>
              <a:tabLst>
                <a:tab pos="2514600" algn="r"/>
                <a:tab pos="2695575" algn="l"/>
              </a:tabLst>
            </a:pPr>
            <a:r>
              <a:rPr lang="de-DE" sz="1800" dirty="0"/>
              <a:t>	</a:t>
            </a:r>
            <a:r>
              <a:rPr lang="de-DE" sz="1800" dirty="0" smtClean="0"/>
              <a:t>	 - Ausgabe der Konfiguration der Klangregelung an </a:t>
            </a:r>
          </a:p>
          <a:p>
            <a:pPr>
              <a:lnSpc>
                <a:spcPct val="150000"/>
              </a:lnSpc>
              <a:tabLst>
                <a:tab pos="2514600" algn="r"/>
                <a:tab pos="2695575" algn="l"/>
              </a:tabLst>
            </a:pPr>
            <a:r>
              <a:rPr lang="de-DE" sz="1800" dirty="0"/>
              <a:t>	</a:t>
            </a:r>
            <a:r>
              <a:rPr lang="de-DE" sz="1800" dirty="0" smtClean="0"/>
              <a:t>		  die Benutzerschnittstellen</a:t>
            </a:r>
          </a:p>
          <a:p>
            <a:pPr>
              <a:tabLst>
                <a:tab pos="2514600" algn="r"/>
                <a:tab pos="2695575" algn="l"/>
              </a:tabLst>
            </a:pPr>
            <a:endParaRPr lang="de-DE" sz="1800" dirty="0"/>
          </a:p>
          <a:p>
            <a:pPr>
              <a:tabLst>
                <a:tab pos="2514600" algn="r"/>
                <a:tab pos="2695575" algn="l"/>
              </a:tabLst>
            </a:pPr>
            <a:r>
              <a:rPr lang="de-DE" sz="1800" dirty="0" smtClean="0"/>
              <a:t>	Entwicklungsumgebung:	</a:t>
            </a:r>
            <a:r>
              <a:rPr lang="de-DE" sz="1800" dirty="0" err="1" smtClean="0"/>
              <a:t>Arduino</a:t>
            </a:r>
            <a:r>
              <a:rPr lang="de-DE" sz="1800" dirty="0" smtClean="0"/>
              <a:t> IDE (Version 1.5.2)</a:t>
            </a:r>
          </a:p>
          <a:p>
            <a:pPr>
              <a:tabLst>
                <a:tab pos="2514600" algn="r"/>
                <a:tab pos="2695575" algn="l"/>
              </a:tabLst>
            </a:pPr>
            <a:endParaRPr lang="de-DE" sz="1800" dirty="0"/>
          </a:p>
          <a:p>
            <a:pPr>
              <a:tabLst>
                <a:tab pos="2514600" algn="r"/>
                <a:tab pos="2695575" algn="l"/>
              </a:tabLst>
            </a:pPr>
            <a:r>
              <a:rPr lang="de-DE" sz="1800" dirty="0" smtClean="0"/>
              <a:t>	Programmiersprache:	C++ (OOP)</a:t>
            </a:r>
          </a:p>
          <a:p>
            <a:pPr>
              <a:tabLst>
                <a:tab pos="2514600" algn="r"/>
                <a:tab pos="2695575" algn="l"/>
              </a:tabLst>
            </a:pPr>
            <a:endParaRPr lang="de-DE" sz="1800" dirty="0"/>
          </a:p>
          <a:p>
            <a:pPr>
              <a:tabLst>
                <a:tab pos="2514600" algn="r"/>
                <a:tab pos="2695575" algn="l"/>
              </a:tabLst>
            </a:pPr>
            <a:r>
              <a:rPr lang="de-DE" sz="1800" dirty="0" smtClean="0"/>
              <a:t>	Flash Programer:	</a:t>
            </a:r>
            <a:r>
              <a:rPr lang="de-DE" sz="1800" dirty="0" err="1" smtClean="0"/>
              <a:t>Arduino</a:t>
            </a:r>
            <a:r>
              <a:rPr lang="de-DE" sz="1800" dirty="0" smtClean="0"/>
              <a:t> IDE (Version 1.5.2)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580918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008887"/>
                </a:solidFill>
                <a:cs typeface="Arial" charset="0"/>
              </a:rPr>
              <a:t>Software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39552" y="1628800"/>
            <a:ext cx="8372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TCGUIP		Tone </a:t>
            </a:r>
            <a:r>
              <a:rPr lang="de-DE" sz="1800" dirty="0" err="1" smtClean="0"/>
              <a:t>Control</a:t>
            </a:r>
            <a:r>
              <a:rPr lang="de-DE" sz="1800" dirty="0" smtClean="0"/>
              <a:t> </a:t>
            </a:r>
            <a:r>
              <a:rPr lang="de-DE" sz="1800" dirty="0" err="1" smtClean="0"/>
              <a:t>Graphical</a:t>
            </a:r>
            <a:r>
              <a:rPr lang="de-DE" sz="1800" dirty="0" smtClean="0"/>
              <a:t> User Interface </a:t>
            </a:r>
            <a:r>
              <a:rPr lang="de-DE" sz="1800" dirty="0" err="1" smtClean="0"/>
              <a:t>Program</a:t>
            </a:r>
            <a:r>
              <a:rPr lang="de-DE" sz="1800" dirty="0" smtClean="0"/>
              <a:t>	(PC)</a:t>
            </a:r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</p:txBody>
      </p:sp>
      <p:sp>
        <p:nvSpPr>
          <p:cNvPr id="4" name="Textfeld 3"/>
          <p:cNvSpPr txBox="1"/>
          <p:nvPr/>
        </p:nvSpPr>
        <p:spPr>
          <a:xfrm>
            <a:off x="251520" y="2564903"/>
            <a:ext cx="86603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2514600" algn="r"/>
                <a:tab pos="2695575" algn="l"/>
              </a:tabLst>
            </a:pPr>
            <a:r>
              <a:rPr lang="de-DE" sz="1800" dirty="0" smtClean="0"/>
              <a:t>	Aufgabe:		- graphische </a:t>
            </a:r>
            <a:r>
              <a:rPr lang="de-DE" sz="1800" dirty="0" err="1" smtClean="0"/>
              <a:t>Benutzerobefläche</a:t>
            </a:r>
            <a:r>
              <a:rPr lang="de-DE" sz="1800" dirty="0" smtClean="0"/>
              <a:t> bereitstellen</a:t>
            </a:r>
          </a:p>
          <a:p>
            <a:pPr>
              <a:lnSpc>
                <a:spcPct val="150000"/>
              </a:lnSpc>
              <a:tabLst>
                <a:tab pos="2514600" algn="r"/>
                <a:tab pos="2695575" algn="l"/>
              </a:tabLst>
            </a:pPr>
            <a:r>
              <a:rPr lang="de-DE" sz="1800" dirty="0"/>
              <a:t>	</a:t>
            </a:r>
            <a:r>
              <a:rPr lang="de-DE" sz="1800" dirty="0" smtClean="0"/>
              <a:t>		- Aufbereitung der Konfigurationsdaten des </a:t>
            </a:r>
          </a:p>
          <a:p>
            <a:pPr>
              <a:lnSpc>
                <a:spcPct val="150000"/>
              </a:lnSpc>
              <a:tabLst>
                <a:tab pos="2514600" algn="r"/>
                <a:tab pos="2695575" algn="l"/>
              </a:tabLst>
            </a:pPr>
            <a:r>
              <a:rPr lang="de-DE" sz="1800" dirty="0"/>
              <a:t>	</a:t>
            </a:r>
            <a:r>
              <a:rPr lang="de-DE" sz="1800" dirty="0" smtClean="0"/>
              <a:t>		  Klangreglers zur graphischen und textlichen Ausgabe</a:t>
            </a:r>
          </a:p>
          <a:p>
            <a:pPr>
              <a:lnSpc>
                <a:spcPct val="150000"/>
              </a:lnSpc>
              <a:tabLst>
                <a:tab pos="2514600" algn="r"/>
                <a:tab pos="2695575" algn="l"/>
              </a:tabLst>
            </a:pPr>
            <a:r>
              <a:rPr lang="de-DE" sz="1800" dirty="0"/>
              <a:t>	</a:t>
            </a:r>
            <a:r>
              <a:rPr lang="de-DE" sz="1800" dirty="0" smtClean="0"/>
              <a:t>	 - Weiterleitung der Eingaben des Anwenders an die CU</a:t>
            </a:r>
          </a:p>
          <a:p>
            <a:pPr>
              <a:tabLst>
                <a:tab pos="2514600" algn="r"/>
                <a:tab pos="2695575" algn="l"/>
              </a:tabLst>
            </a:pPr>
            <a:endParaRPr lang="de-DE" sz="1800" dirty="0"/>
          </a:p>
          <a:p>
            <a:pPr>
              <a:tabLst>
                <a:tab pos="2514600" algn="r"/>
                <a:tab pos="2695575" algn="l"/>
              </a:tabLst>
            </a:pPr>
            <a:r>
              <a:rPr lang="de-DE" sz="1800" dirty="0" smtClean="0"/>
              <a:t>	Entwicklungsumgebung:	</a:t>
            </a:r>
            <a:r>
              <a:rPr lang="de-DE" sz="1800" dirty="0" err="1" smtClean="0"/>
              <a:t>Qt</a:t>
            </a:r>
            <a:r>
              <a:rPr lang="de-DE" sz="1800" dirty="0" smtClean="0"/>
              <a:t> </a:t>
            </a:r>
            <a:r>
              <a:rPr lang="de-DE" sz="1800" dirty="0" err="1" smtClean="0"/>
              <a:t>Creator</a:t>
            </a:r>
            <a:endParaRPr lang="de-DE" sz="1800" dirty="0" smtClean="0"/>
          </a:p>
          <a:p>
            <a:pPr>
              <a:tabLst>
                <a:tab pos="2514600" algn="r"/>
                <a:tab pos="2695575" algn="l"/>
              </a:tabLst>
            </a:pPr>
            <a:endParaRPr lang="de-DE" sz="1800" dirty="0"/>
          </a:p>
          <a:p>
            <a:pPr>
              <a:tabLst>
                <a:tab pos="2514600" algn="r"/>
                <a:tab pos="2695575" algn="l"/>
              </a:tabLst>
            </a:pPr>
            <a:r>
              <a:rPr lang="de-DE" sz="1800" dirty="0" smtClean="0"/>
              <a:t>	Programmiersprache:	C++ (OOP) und </a:t>
            </a:r>
            <a:r>
              <a:rPr lang="de-DE" sz="1800" dirty="0" err="1" smtClean="0"/>
              <a:t>Framwork</a:t>
            </a:r>
            <a:r>
              <a:rPr lang="de-DE" sz="1800" dirty="0" smtClean="0"/>
              <a:t> </a:t>
            </a:r>
            <a:r>
              <a:rPr lang="de-DE" sz="1800" dirty="0" err="1" smtClean="0"/>
              <a:t>Qt</a:t>
            </a:r>
            <a:r>
              <a:rPr lang="de-DE" sz="1800" dirty="0" smtClean="0"/>
              <a:t> 5.0.2</a:t>
            </a:r>
          </a:p>
          <a:p>
            <a:pPr>
              <a:tabLst>
                <a:tab pos="2514600" algn="r"/>
                <a:tab pos="2695575" algn="l"/>
              </a:tabLst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7356491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008887"/>
                </a:solidFill>
                <a:cs typeface="Arial" charset="0"/>
              </a:rPr>
              <a:t>Software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39552" y="1628800"/>
            <a:ext cx="8372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TCGUIP		Tone </a:t>
            </a:r>
            <a:r>
              <a:rPr lang="de-DE" sz="1800" dirty="0" err="1" smtClean="0"/>
              <a:t>Control</a:t>
            </a:r>
            <a:r>
              <a:rPr lang="de-DE" sz="1800" dirty="0" smtClean="0"/>
              <a:t> </a:t>
            </a:r>
            <a:r>
              <a:rPr lang="de-DE" sz="1800" dirty="0" err="1" smtClean="0"/>
              <a:t>Graphical</a:t>
            </a:r>
            <a:r>
              <a:rPr lang="de-DE" sz="1800" dirty="0" smtClean="0"/>
              <a:t> User Interface	(PC)</a:t>
            </a:r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8334672" cy="453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6068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008887"/>
                </a:solidFill>
                <a:cs typeface="Arial" charset="0"/>
              </a:rPr>
              <a:t>Software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39552" y="1628800"/>
            <a:ext cx="8372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TCWIP		Tone </a:t>
            </a:r>
            <a:r>
              <a:rPr lang="de-DE" sz="1800" dirty="0" err="1" smtClean="0"/>
              <a:t>Control</a:t>
            </a:r>
            <a:r>
              <a:rPr lang="de-DE" sz="1800" dirty="0" smtClean="0"/>
              <a:t> Webinterface </a:t>
            </a:r>
            <a:r>
              <a:rPr lang="de-DE" sz="1800" dirty="0" err="1" smtClean="0"/>
              <a:t>Program</a:t>
            </a:r>
            <a:r>
              <a:rPr lang="de-DE" sz="1800" dirty="0" smtClean="0"/>
              <a:t>		(Browser)</a:t>
            </a:r>
          </a:p>
          <a:p>
            <a:endParaRPr lang="de-DE" sz="1800" dirty="0"/>
          </a:p>
          <a:p>
            <a:endParaRPr lang="de-DE" sz="1800" dirty="0"/>
          </a:p>
        </p:txBody>
      </p:sp>
      <p:sp>
        <p:nvSpPr>
          <p:cNvPr id="4" name="Textfeld 3"/>
          <p:cNvSpPr txBox="1"/>
          <p:nvPr/>
        </p:nvSpPr>
        <p:spPr>
          <a:xfrm>
            <a:off x="251520" y="2564903"/>
            <a:ext cx="86603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2514600" algn="r"/>
                <a:tab pos="2695575" algn="l"/>
              </a:tabLst>
            </a:pPr>
            <a:r>
              <a:rPr lang="de-DE" sz="1800" dirty="0" smtClean="0"/>
              <a:t>	Aufgabe:		- graphische Benutzeroberfläche bereitstellen </a:t>
            </a:r>
          </a:p>
          <a:p>
            <a:pPr>
              <a:lnSpc>
                <a:spcPct val="150000"/>
              </a:lnSpc>
              <a:tabLst>
                <a:tab pos="2514600" algn="r"/>
                <a:tab pos="2695575" algn="l"/>
              </a:tabLst>
            </a:pPr>
            <a:r>
              <a:rPr lang="de-DE" sz="1800" dirty="0"/>
              <a:t>	</a:t>
            </a:r>
            <a:r>
              <a:rPr lang="de-DE" sz="1800" dirty="0" smtClean="0"/>
              <a:t>		   (plattformunabhängig in den Browsern Mozilla Firefox 			    oder Google Chrome)</a:t>
            </a:r>
          </a:p>
          <a:p>
            <a:pPr>
              <a:lnSpc>
                <a:spcPct val="150000"/>
              </a:lnSpc>
              <a:tabLst>
                <a:tab pos="2514600" algn="r"/>
                <a:tab pos="2695575" algn="l"/>
              </a:tabLst>
            </a:pPr>
            <a:r>
              <a:rPr lang="de-DE" sz="1800" dirty="0"/>
              <a:t>	</a:t>
            </a:r>
            <a:r>
              <a:rPr lang="de-DE" sz="1800" dirty="0" smtClean="0"/>
              <a:t>		- Aufbereitung der Konfigurationsdaten des </a:t>
            </a:r>
          </a:p>
          <a:p>
            <a:pPr>
              <a:lnSpc>
                <a:spcPct val="150000"/>
              </a:lnSpc>
              <a:tabLst>
                <a:tab pos="2514600" algn="r"/>
                <a:tab pos="2695575" algn="l"/>
              </a:tabLst>
            </a:pPr>
            <a:r>
              <a:rPr lang="de-DE" sz="1800" dirty="0"/>
              <a:t>	</a:t>
            </a:r>
            <a:r>
              <a:rPr lang="de-DE" sz="1800" dirty="0" smtClean="0"/>
              <a:t>		  Klangreglers zur graphischen und textlichen Ausgabe</a:t>
            </a:r>
          </a:p>
          <a:p>
            <a:pPr>
              <a:lnSpc>
                <a:spcPct val="150000"/>
              </a:lnSpc>
              <a:tabLst>
                <a:tab pos="2514600" algn="r"/>
                <a:tab pos="2695575" algn="l"/>
              </a:tabLst>
            </a:pPr>
            <a:r>
              <a:rPr lang="de-DE" sz="1800" dirty="0"/>
              <a:t>	</a:t>
            </a:r>
            <a:r>
              <a:rPr lang="de-DE" sz="1800" dirty="0" smtClean="0"/>
              <a:t>	 - Weiterleitung der Eingaben des Anwenders an die CU</a:t>
            </a:r>
          </a:p>
          <a:p>
            <a:pPr>
              <a:tabLst>
                <a:tab pos="2514600" algn="r"/>
                <a:tab pos="2695575" algn="l"/>
              </a:tabLst>
            </a:pPr>
            <a:endParaRPr lang="de-DE" sz="1800" dirty="0"/>
          </a:p>
          <a:p>
            <a:pPr>
              <a:tabLst>
                <a:tab pos="2514600" algn="r"/>
                <a:tab pos="2695575" algn="l"/>
              </a:tabLst>
            </a:pPr>
            <a:r>
              <a:rPr lang="de-DE" sz="1800" dirty="0" smtClean="0"/>
              <a:t>	Entwicklungsumgebung:	</a:t>
            </a:r>
            <a:r>
              <a:rPr lang="de-DE" sz="1800" dirty="0" err="1" smtClean="0"/>
              <a:t>Aptana</a:t>
            </a:r>
            <a:r>
              <a:rPr lang="de-DE" sz="1800" dirty="0" smtClean="0"/>
              <a:t> Studio (Version 3.2.2)</a:t>
            </a:r>
          </a:p>
          <a:p>
            <a:pPr>
              <a:tabLst>
                <a:tab pos="2514600" algn="r"/>
                <a:tab pos="2695575" algn="l"/>
              </a:tabLst>
            </a:pPr>
            <a:endParaRPr lang="de-DE" sz="1800" dirty="0"/>
          </a:p>
          <a:p>
            <a:pPr>
              <a:tabLst>
                <a:tab pos="2514600" algn="r"/>
                <a:tab pos="2695575" algn="l"/>
              </a:tabLst>
            </a:pPr>
            <a:r>
              <a:rPr lang="de-DE" sz="1800" dirty="0" smtClean="0"/>
              <a:t>	Programmiersprache:	HTML 5; CSS 3; </a:t>
            </a:r>
            <a:r>
              <a:rPr lang="de-DE" sz="1800" dirty="0" err="1" smtClean="0"/>
              <a:t>Javascript</a:t>
            </a:r>
            <a:endParaRPr lang="de-DE" sz="1800" dirty="0" smtClean="0"/>
          </a:p>
          <a:p>
            <a:pPr>
              <a:tabLst>
                <a:tab pos="2514600" algn="r"/>
                <a:tab pos="2695575" algn="l"/>
              </a:tabLst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5877390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008887"/>
                </a:solidFill>
                <a:cs typeface="Arial" charset="0"/>
              </a:rPr>
              <a:t>Software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39552" y="1628800"/>
            <a:ext cx="8372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TCWIP		Tone </a:t>
            </a:r>
            <a:r>
              <a:rPr lang="de-DE" sz="1800" dirty="0" err="1" smtClean="0"/>
              <a:t>Control</a:t>
            </a:r>
            <a:r>
              <a:rPr lang="de-DE" sz="1800" dirty="0" smtClean="0"/>
              <a:t> Webinterface </a:t>
            </a:r>
            <a:r>
              <a:rPr lang="de-DE" sz="1800" dirty="0" err="1" smtClean="0"/>
              <a:t>Program</a:t>
            </a:r>
            <a:r>
              <a:rPr lang="de-DE" sz="1800" dirty="0" smtClean="0"/>
              <a:t>		(Browser)</a:t>
            </a:r>
          </a:p>
          <a:p>
            <a:endParaRPr lang="de-DE" sz="1800" dirty="0"/>
          </a:p>
          <a:p>
            <a:endParaRPr lang="de-DE" sz="18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48" y="2276872"/>
            <a:ext cx="8911848" cy="392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0413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 dirty="0" smtClean="0">
                <a:solidFill>
                  <a:srgbClr val="008887"/>
                </a:solidFill>
                <a:cs typeface="Arial" charset="0"/>
              </a:rPr>
              <a:t>Software</a:t>
            </a:r>
            <a:endParaRPr lang="en-US" altLang="de-DE" sz="2000" b="1" dirty="0">
              <a:solidFill>
                <a:srgbClr val="008887"/>
              </a:solidFill>
              <a:cs typeface="Arial" charset="0"/>
            </a:endParaRP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51050" y="1557338"/>
            <a:ext cx="2762250" cy="942975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de-DE" altLang="de-DE" smtClean="0"/>
              <a:t>Gliederung</a:t>
            </a: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66950" y="2565400"/>
            <a:ext cx="6734175" cy="403225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t" anchorCtr="0" compatLnSpc="1">
            <a:prstTxWarp prst="textNoShape">
              <a:avLst/>
            </a:prstTxWarp>
          </a:bodyPr>
          <a:lstStyle/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Aufgabenstellung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Grundlagen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Simulation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praktischer</a:t>
            </a: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Aufbau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/>
              <a:t>Software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Messungen und Tests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Ausblick</a:t>
            </a:r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260700485"/>
      </p:ext>
    </p:extLst>
  </p:cSld>
  <p:clrMapOvr>
    <a:masterClrMapping/>
  </p:clrMapOvr>
  <p:transition advClick="0" advTm="5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 dirty="0" err="1" smtClean="0">
                <a:solidFill>
                  <a:srgbClr val="008887"/>
                </a:solidFill>
                <a:cs typeface="Arial" charset="0"/>
              </a:rPr>
              <a:t>Messungen</a:t>
            </a:r>
            <a:r>
              <a:rPr lang="en-US" altLang="de-DE" sz="2000" b="1" dirty="0" smtClean="0">
                <a:solidFill>
                  <a:srgbClr val="008887"/>
                </a:solidFill>
                <a:cs typeface="Arial" charset="0"/>
              </a:rPr>
              <a:t> und Tests</a:t>
            </a:r>
            <a:endParaRPr lang="en-US" altLang="de-DE" sz="2000" b="1" dirty="0">
              <a:solidFill>
                <a:srgbClr val="008887"/>
              </a:solidFill>
              <a:cs typeface="Arial" charset="0"/>
            </a:endParaRP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51050" y="1557338"/>
            <a:ext cx="2762250" cy="942975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de-DE" altLang="de-DE" smtClean="0"/>
              <a:t>Gliederung</a:t>
            </a: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66950" y="2565400"/>
            <a:ext cx="6734175" cy="403225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t" anchorCtr="0" compatLnSpc="1">
            <a:prstTxWarp prst="textNoShape">
              <a:avLst/>
            </a:prstTxWarp>
          </a:bodyPr>
          <a:lstStyle/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Aufgabenstellung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Grundlagen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Simulation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praktischer</a:t>
            </a: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Aufbau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Software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/>
              <a:t>Messungen und Tests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Ausblick</a:t>
            </a:r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093372633"/>
      </p:ext>
    </p:extLst>
  </p:cSld>
  <p:clrMapOvr>
    <a:masterClrMapping/>
  </p:clrMapOvr>
  <p:transition advClick="0" advTm="5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008887"/>
                </a:solidFill>
                <a:cs typeface="Arial" charset="0"/>
              </a:rPr>
              <a:t>Messungen und Tests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59124" y="764704"/>
            <a:ext cx="255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Filter - Amplitudengang</a:t>
            </a:r>
            <a:endParaRPr lang="de-DE" sz="180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1776222" y="1326282"/>
            <a:ext cx="5460074" cy="2822798"/>
            <a:chOff x="685850" y="1542306"/>
            <a:chExt cx="7596336" cy="4503536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50" y="1542306"/>
              <a:ext cx="7596336" cy="4446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feld 2"/>
                <p:cNvSpPr txBox="1"/>
                <p:nvPr/>
              </p:nvSpPr>
              <p:spPr>
                <a:xfrm>
                  <a:off x="1935804" y="5733256"/>
                  <a:ext cx="1066574" cy="3125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𝑙𝑝</m:t>
                              </m:r>
                            </m:sub>
                          </m:sSub>
                        </m:sub>
                      </m:sSub>
                    </m:oMath>
                  </a14:m>
                  <a:r>
                    <a:rPr lang="de-DE" dirty="0" smtClean="0"/>
                    <a:t> = 300 Hz</a:t>
                  </a:r>
                  <a:endParaRPr lang="de-DE" dirty="0"/>
                </a:p>
              </p:txBody>
            </p:sp>
          </mc:Choice>
          <mc:Fallback xmlns="">
            <p:sp>
              <p:nvSpPr>
                <p:cNvPr id="3" name="Textfeld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5804" y="5733256"/>
                  <a:ext cx="1066574" cy="31258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192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437112"/>
            <a:ext cx="3522587" cy="218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008887"/>
                </a:solidFill>
                <a:cs typeface="Arial" charset="0"/>
              </a:rPr>
              <a:t>Messungen und Tests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59124" y="764704"/>
            <a:ext cx="3724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Filter – Amplitudengang (Kaskade)</a:t>
            </a:r>
            <a:endParaRPr lang="de-DE" sz="18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96" y="1556793"/>
            <a:ext cx="4320604" cy="266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922068" y="4149080"/>
                <a:ext cx="2209772" cy="312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sSub>
                          <m:sSub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𝑙𝑝</m:t>
                            </m:r>
                          </m:sub>
                        </m:sSub>
                      </m:sub>
                    </m:sSub>
                    <m:sSub>
                      <m:sSubPr>
                        <m:ctrlPr>
                          <a:rPr lang="de-D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=100 </m:t>
                        </m:r>
                        <m:r>
                          <a:rPr lang="de-DE" b="0" i="1" smtClean="0">
                            <a:latin typeface="Cambria Math"/>
                          </a:rPr>
                          <m:t>𝐻𝑧</m:t>
                        </m:r>
                        <m:r>
                          <a:rPr lang="de-DE" b="0" i="1" smtClean="0">
                            <a:latin typeface="Cambria Math"/>
                          </a:rPr>
                          <m:t> ; </m:t>
                        </m:r>
                        <m:r>
                          <a:rPr lang="de-DE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sSub>
                          <m:sSub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h𝑝</m:t>
                            </m:r>
                          </m:sub>
                        </m:sSub>
                      </m:sub>
                    </m:sSub>
                  </m:oMath>
                </a14:m>
                <a:r>
                  <a:rPr lang="de-DE" dirty="0" smtClean="0"/>
                  <a:t> = 6000 Hz</a:t>
                </a:r>
                <a:endParaRPr lang="de-DE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68" y="4149080"/>
                <a:ext cx="2209772" cy="312586"/>
              </a:xfrm>
              <a:prstGeom prst="rect">
                <a:avLst/>
              </a:prstGeom>
              <a:blipFill rotWithShape="1">
                <a:blip r:embed="rId4"/>
                <a:stretch>
                  <a:fillRect t="-1961" b="-196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91166"/>
            <a:ext cx="4301926" cy="262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292041" y="4149080"/>
                <a:ext cx="1656223" cy="312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sSub>
                          <m:sSub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𝑙𝑝</m:t>
                            </m:r>
                          </m:sub>
                        </m:sSub>
                      </m:sub>
                    </m:sSub>
                    <m:sSub>
                      <m:sSubPr>
                        <m:ctrlPr>
                          <a:rPr lang="de-D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= </m:t>
                        </m:r>
                        <m:r>
                          <a:rPr lang="de-DE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sSub>
                          <m:sSub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h𝑝</m:t>
                            </m:r>
                          </m:sub>
                        </m:sSub>
                      </m:sub>
                    </m:sSub>
                  </m:oMath>
                </a14:m>
                <a:r>
                  <a:rPr lang="de-DE" dirty="0" smtClean="0"/>
                  <a:t> = 1000 Hz</a:t>
                </a:r>
                <a:endParaRPr lang="de-DE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41" y="4149080"/>
                <a:ext cx="1656223" cy="312586"/>
              </a:xfrm>
              <a:prstGeom prst="rect">
                <a:avLst/>
              </a:prstGeom>
              <a:blipFill rotWithShape="1">
                <a:blip r:embed="rId6"/>
                <a:stretch>
                  <a:fillRect t="-1961" b="-196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2801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008887"/>
                </a:solidFill>
                <a:cs typeface="Arial" charset="0"/>
              </a:rPr>
              <a:t>Messungen und Tests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411760" y="1988840"/>
            <a:ext cx="36004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weitere Messungen:</a:t>
            </a:r>
          </a:p>
          <a:p>
            <a:endParaRPr lang="de-DE" sz="1800" dirty="0"/>
          </a:p>
          <a:p>
            <a:endParaRPr lang="de-DE" sz="18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err="1" smtClean="0"/>
              <a:t>Limiter</a:t>
            </a:r>
            <a:r>
              <a:rPr lang="de-DE" sz="1800" dirty="0" smtClean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Balance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Ein- und Ausblenden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2687022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008887"/>
                </a:solidFill>
                <a:cs typeface="Arial" charset="0"/>
              </a:rPr>
              <a:t>Aufgabenstellung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520" y="2124918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400" dirty="0" smtClean="0"/>
              <a:t>Implementierung einer Klangregelung durch </a:t>
            </a:r>
          </a:p>
          <a:p>
            <a:pPr algn="ctr">
              <a:lnSpc>
                <a:spcPct val="150000"/>
              </a:lnSpc>
            </a:pPr>
            <a:r>
              <a:rPr lang="de-DE" sz="2400" dirty="0" err="1" smtClean="0"/>
              <a:t>Shelving</a:t>
            </a:r>
            <a:r>
              <a:rPr lang="de-DE" sz="2400" dirty="0" smtClean="0"/>
              <a:t>-Filter auf einem Signalprozessor.</a:t>
            </a:r>
            <a:endParaRPr lang="de-DE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008887"/>
                </a:solidFill>
                <a:cs typeface="Arial" charset="0"/>
              </a:rPr>
              <a:t>Messungen und Tests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59124" y="764704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/>
              <a:t>Control</a:t>
            </a:r>
            <a:r>
              <a:rPr lang="de-DE" sz="1800" dirty="0" smtClean="0"/>
              <a:t> Unit</a:t>
            </a:r>
            <a:endParaRPr lang="de-DE" sz="1800" dirty="0"/>
          </a:p>
        </p:txBody>
      </p:sp>
      <p:sp>
        <p:nvSpPr>
          <p:cNvPr id="3" name="Textfeld 2"/>
          <p:cNvSpPr txBox="1"/>
          <p:nvPr/>
        </p:nvSpPr>
        <p:spPr>
          <a:xfrm>
            <a:off x="259124" y="1268760"/>
            <a:ext cx="8633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Prüfung der Änderung der Parameterwerte durch Ausgabe dieser auf die Konsole des Code Composers.</a:t>
            </a:r>
            <a:endParaRPr lang="de-DE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251520" y="2195572"/>
                <a:ext cx="864096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800" dirty="0" smtClean="0"/>
                  <a:t>ermittelte Fehler:</a:t>
                </a:r>
              </a:p>
              <a:p>
                <a:endParaRPr lang="de-DE" sz="1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800" dirty="0" smtClean="0"/>
                  <a:t>Ursprüngliche Gleichung zur Berechnung des Verstärkungsfaktors für das Ein- bzw. Ausblenden ergab bei einer Ausblendzeit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de-DE" sz="1800" b="0" i="1" smtClean="0">
                            <a:latin typeface="Cambria Math"/>
                          </a:rPr>
                          <m:t>𝐹</m:t>
                        </m:r>
                      </m:sub>
                    </m:sSub>
                    <m:r>
                      <a:rPr lang="de-DE" sz="1800" b="0" i="1" smtClean="0">
                        <a:latin typeface="Cambria Math"/>
                      </a:rPr>
                      <m:t>=0 </m:t>
                    </m:r>
                    <m:r>
                      <a:rPr lang="de-DE" sz="1800" b="0" i="1" smtClean="0">
                        <a:latin typeface="Cambria Math"/>
                      </a:rPr>
                      <m:t>𝑠</m:t>
                    </m:r>
                  </m:oMath>
                </a14:m>
                <a:r>
                  <a:rPr lang="de-DE" sz="1800" dirty="0" smtClean="0"/>
                  <a:t> eine Division durch 0. Dadurch blieb die Stummschaltung ständig aktiv. Fehler konnte durch Einführung einer Fallunterscheidung beseitigt werden.</a:t>
                </a: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195572"/>
                <a:ext cx="8640960" cy="1754326"/>
              </a:xfrm>
              <a:prstGeom prst="rect">
                <a:avLst/>
              </a:prstGeom>
              <a:blipFill rotWithShape="1">
                <a:blip r:embed="rId3"/>
                <a:stretch>
                  <a:fillRect l="-564" t="-1736" b="-45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78638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008887"/>
                </a:solidFill>
                <a:cs typeface="Arial" charset="0"/>
              </a:rPr>
              <a:t>Messungen und Tests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59124" y="764704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/>
              <a:t>Control</a:t>
            </a:r>
            <a:r>
              <a:rPr lang="de-DE" sz="1800" dirty="0" smtClean="0"/>
              <a:t> Unit </a:t>
            </a:r>
            <a:r>
              <a:rPr lang="de-DE" sz="1800" dirty="0" err="1" smtClean="0"/>
              <a:t>and</a:t>
            </a:r>
            <a:r>
              <a:rPr lang="de-DE" sz="1800" dirty="0" smtClean="0"/>
              <a:t> User Interfaces</a:t>
            </a:r>
            <a:endParaRPr lang="de-DE" sz="1800" dirty="0"/>
          </a:p>
        </p:txBody>
      </p:sp>
      <p:sp>
        <p:nvSpPr>
          <p:cNvPr id="3" name="Textfeld 2"/>
          <p:cNvSpPr txBox="1"/>
          <p:nvPr/>
        </p:nvSpPr>
        <p:spPr>
          <a:xfrm>
            <a:off x="259124" y="1268760"/>
            <a:ext cx="86333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800" dirty="0" smtClean="0"/>
          </a:p>
          <a:p>
            <a:r>
              <a:rPr lang="de-DE" sz="1800" dirty="0" smtClean="0"/>
              <a:t>weitere Tests erfolgten für die Funktionen:</a:t>
            </a:r>
          </a:p>
          <a:p>
            <a:endParaRPr lang="de-DE" sz="1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Ausgabe der Parameter auf den Benutzeroberflächen bzw. LCD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Speichern einer Konfiguration auf den 10 Speicherorten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Laden einer Konfiguration von den 10 Speicherorten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Laden der Standardkonfiguration vom Speicherplatz 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err="1" smtClean="0"/>
              <a:t>Reset</a:t>
            </a:r>
            <a:endParaRPr lang="de-DE" sz="18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Werkseinstellungen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Abschaltverzögerung der Hintergrundbeleuchtung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Netzwerkeinstellungen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 smtClean="0"/>
          </a:p>
          <a:p>
            <a:endParaRPr lang="de-DE" sz="1800" dirty="0"/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4343025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008887"/>
                </a:solidFill>
                <a:cs typeface="Arial" charset="0"/>
              </a:rPr>
              <a:t>Messungen und Tests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59124" y="764704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/>
              <a:t>Control</a:t>
            </a:r>
            <a:r>
              <a:rPr lang="de-DE" sz="1800" dirty="0" smtClean="0"/>
              <a:t> Unit </a:t>
            </a:r>
            <a:r>
              <a:rPr lang="de-DE" sz="1800" dirty="0" err="1" smtClean="0"/>
              <a:t>and</a:t>
            </a:r>
            <a:r>
              <a:rPr lang="de-DE" sz="1800" dirty="0" smtClean="0"/>
              <a:t> User Interfaces</a:t>
            </a:r>
            <a:endParaRPr lang="de-DE" sz="1800" dirty="0"/>
          </a:p>
        </p:txBody>
      </p:sp>
      <p:sp>
        <p:nvSpPr>
          <p:cNvPr id="3" name="Textfeld 2"/>
          <p:cNvSpPr txBox="1"/>
          <p:nvPr/>
        </p:nvSpPr>
        <p:spPr>
          <a:xfrm>
            <a:off x="259124" y="1268760"/>
            <a:ext cx="86333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800" dirty="0" smtClean="0"/>
          </a:p>
          <a:p>
            <a:r>
              <a:rPr lang="de-DE" sz="1800" dirty="0" smtClean="0"/>
              <a:t>Fehler bei Test zu den Netzwerkeinstellungen:</a:t>
            </a:r>
          </a:p>
          <a:p>
            <a:endParaRPr lang="de-DE" sz="1800" dirty="0"/>
          </a:p>
          <a:p>
            <a:r>
              <a:rPr lang="de-DE" sz="1800" dirty="0" smtClean="0"/>
              <a:t>Bei Wechsel vom Modus </a:t>
            </a:r>
            <a:r>
              <a:rPr lang="de-DE" sz="1800" dirty="0" err="1" smtClean="0"/>
              <a:t>static</a:t>
            </a:r>
            <a:r>
              <a:rPr lang="de-DE" sz="1800" dirty="0" smtClean="0"/>
              <a:t> oder </a:t>
            </a:r>
            <a:r>
              <a:rPr lang="de-DE" sz="1800" dirty="0" err="1" smtClean="0"/>
              <a:t>dhcp</a:t>
            </a:r>
            <a:r>
              <a:rPr lang="de-DE" sz="1800" dirty="0" smtClean="0"/>
              <a:t> in den Modus off blieb die IP-Adresse erhalten und der HTTP- bzw. UDP-Server war weiterhin erreichbar.</a:t>
            </a:r>
          </a:p>
          <a:p>
            <a:endParaRPr lang="de-DE" sz="1800" dirty="0"/>
          </a:p>
          <a:p>
            <a:r>
              <a:rPr lang="de-DE" sz="1800" dirty="0" smtClean="0"/>
              <a:t>Der Fehler konnte durch Einstellung der IP-Adresse auf </a:t>
            </a:r>
            <a:r>
              <a:rPr lang="de-DE" sz="1800" dirty="0" err="1" smtClean="0"/>
              <a:t>localhost</a:t>
            </a:r>
            <a:r>
              <a:rPr lang="de-DE" sz="1800" dirty="0" smtClean="0"/>
              <a:t> (127.0.0.1) beseitigt werden. </a:t>
            </a:r>
          </a:p>
          <a:p>
            <a:endParaRPr lang="de-DE" sz="1800" dirty="0"/>
          </a:p>
          <a:p>
            <a:r>
              <a:rPr lang="de-DE" sz="1800" dirty="0" smtClean="0"/>
              <a:t>Nach Start des Severs ist ein Abschalten nicht möglich bzw. in der </a:t>
            </a:r>
            <a:r>
              <a:rPr lang="de-DE" sz="1800" dirty="0" err="1" smtClean="0"/>
              <a:t>Arduino</a:t>
            </a:r>
            <a:r>
              <a:rPr lang="de-DE" sz="1800" dirty="0" smtClean="0"/>
              <a:t>-Bibliothek „Ethernet“ nicht vorgesehen bzw. es ist kein Befehl vorhanden. Ein Neustart würde den Neustart des Klangreglers bedeuten und dies galt zu verhindern.</a:t>
            </a:r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3830948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 dirty="0" err="1" smtClean="0">
                <a:solidFill>
                  <a:srgbClr val="008887"/>
                </a:solidFill>
                <a:cs typeface="Arial" charset="0"/>
              </a:rPr>
              <a:t>Messungen</a:t>
            </a:r>
            <a:r>
              <a:rPr lang="en-US" altLang="de-DE" sz="2000" b="1" dirty="0" smtClean="0">
                <a:solidFill>
                  <a:srgbClr val="008887"/>
                </a:solidFill>
                <a:cs typeface="Arial" charset="0"/>
              </a:rPr>
              <a:t> und Tests</a:t>
            </a:r>
            <a:endParaRPr lang="en-US" altLang="de-DE" sz="2000" b="1" dirty="0">
              <a:solidFill>
                <a:srgbClr val="008887"/>
              </a:solidFill>
              <a:cs typeface="Arial" charset="0"/>
            </a:endParaRP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51050" y="1557338"/>
            <a:ext cx="2762250" cy="942975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de-DE" altLang="de-DE" smtClean="0"/>
              <a:t>Gliederung</a:t>
            </a: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66950" y="2565400"/>
            <a:ext cx="6734175" cy="403225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t" anchorCtr="0" compatLnSpc="1">
            <a:prstTxWarp prst="textNoShape">
              <a:avLst/>
            </a:prstTxWarp>
          </a:bodyPr>
          <a:lstStyle/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Aufgabenstellung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Grundlagen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Simulation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praktischer</a:t>
            </a: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Aufbau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Software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/>
              <a:t>Messungen und Tests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Ausblick</a:t>
            </a:r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792375456"/>
      </p:ext>
    </p:extLst>
  </p:cSld>
  <p:clrMapOvr>
    <a:masterClrMapping/>
  </p:clrMapOvr>
  <p:transition advClick="0" advTm="5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 dirty="0" err="1" smtClean="0">
                <a:solidFill>
                  <a:srgbClr val="008887"/>
                </a:solidFill>
                <a:cs typeface="Arial" charset="0"/>
              </a:rPr>
              <a:t>Ausblick</a:t>
            </a:r>
            <a:endParaRPr lang="en-US" altLang="de-DE" sz="2000" b="1" dirty="0">
              <a:solidFill>
                <a:srgbClr val="008887"/>
              </a:solidFill>
              <a:cs typeface="Arial" charset="0"/>
            </a:endParaRP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51050" y="1557338"/>
            <a:ext cx="2762250" cy="942975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de-DE" altLang="de-DE" smtClean="0"/>
              <a:t>Gliederung</a:t>
            </a: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66950" y="2565400"/>
            <a:ext cx="6734175" cy="403225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t" anchorCtr="0" compatLnSpc="1">
            <a:prstTxWarp prst="textNoShape">
              <a:avLst/>
            </a:prstTxWarp>
          </a:bodyPr>
          <a:lstStyle/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Aufgabenstellung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Grundlagen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Simulation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praktischer</a:t>
            </a: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Aufbau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Software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Messungen und Tests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/>
              <a:t>Ausblick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03029083"/>
      </p:ext>
    </p:extLst>
  </p:cSld>
  <p:clrMapOvr>
    <a:masterClrMapping/>
  </p:clrMapOvr>
  <p:transition advClick="0" advTm="5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 dirty="0" err="1" smtClean="0">
                <a:solidFill>
                  <a:srgbClr val="008887"/>
                </a:solidFill>
                <a:cs typeface="Arial" charset="0"/>
              </a:rPr>
              <a:t>Ausblick</a:t>
            </a:r>
            <a:endParaRPr lang="en-US" altLang="de-DE" sz="2000" b="1" dirty="0">
              <a:solidFill>
                <a:srgbClr val="008887"/>
              </a:solidFill>
              <a:cs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51520" y="1268760"/>
            <a:ext cx="8640961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weitere Filter (z. B. Peak-Filter) zum Ausbau von einer Tiefen- und Höhen-Regler zu einem Equalizer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Hinzufügen weiterer Effekte (z. B. Echo, Hall usw.)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Hinzufügen eines Clippers zum Abfangen von Spitzen als Ergänzung des </a:t>
            </a:r>
            <a:r>
              <a:rPr lang="de-DE" sz="1800" dirty="0" err="1" smtClean="0"/>
              <a:t>Limiters</a:t>
            </a:r>
            <a:endParaRPr lang="de-DE" sz="18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Austausch des </a:t>
            </a:r>
            <a:r>
              <a:rPr lang="de-DE" sz="1800" dirty="0" err="1" smtClean="0"/>
              <a:t>Limiters</a:t>
            </a:r>
            <a:r>
              <a:rPr lang="de-DE" sz="1800" dirty="0" smtClean="0"/>
              <a:t> mit einem Dynamic </a:t>
            </a:r>
            <a:r>
              <a:rPr lang="de-DE" sz="1800" dirty="0" err="1" smtClean="0"/>
              <a:t>Processors</a:t>
            </a:r>
            <a:r>
              <a:rPr lang="de-DE" sz="1800" dirty="0" smtClean="0"/>
              <a:t> zur Beeinflussung der Dynamik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Nutzung von </a:t>
            </a:r>
            <a:r>
              <a:rPr lang="de-DE" sz="1800" dirty="0" err="1" smtClean="0"/>
              <a:t>Daughter</a:t>
            </a:r>
            <a:r>
              <a:rPr lang="de-DE" sz="1800" dirty="0" smtClean="0"/>
              <a:t>-Cards für das TMS320C6713 DSK um weitere Audio-Ein- und Ausgänge zur Verfügung zu stellen (z. B. zum Ausbau zu einem 5.1.-System oder für andere Raumklangverfahren bzw. –</a:t>
            </a:r>
            <a:r>
              <a:rPr lang="de-DE" sz="1800" dirty="0" err="1" smtClean="0"/>
              <a:t>systeme</a:t>
            </a:r>
            <a:r>
              <a:rPr lang="de-DE" sz="1800" dirty="0" smtClean="0"/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Austausch des LCD durch ein Touch-Screen zur besseren Darstellung der Konfiguration und leichteren Bedienung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/>
              <a:t>usw. </a:t>
            </a:r>
            <a:endParaRPr lang="de-DE" sz="18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01" y="6309320"/>
            <a:ext cx="617211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174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endParaRPr lang="en-US" altLang="de-DE" sz="2000" b="1" dirty="0">
              <a:solidFill>
                <a:srgbClr val="008887"/>
              </a:solidFill>
              <a:cs typeface="Arial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060848"/>
            <a:ext cx="1671025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599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 dirty="0" err="1" smtClean="0">
                <a:solidFill>
                  <a:srgbClr val="008887"/>
                </a:solidFill>
                <a:cs typeface="Arial" charset="0"/>
              </a:rPr>
              <a:t>Aufgabenstellung</a:t>
            </a:r>
            <a:endParaRPr lang="en-US" altLang="de-DE" sz="2000" b="1" dirty="0">
              <a:solidFill>
                <a:srgbClr val="008887"/>
              </a:solidFill>
              <a:cs typeface="Arial" charset="0"/>
            </a:endParaRP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51050" y="1557338"/>
            <a:ext cx="2762250" cy="942975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de-DE" altLang="de-DE" smtClean="0"/>
              <a:t>Gliederung</a:t>
            </a: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66950" y="2565400"/>
            <a:ext cx="6734175" cy="403225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t" anchorCtr="0" compatLnSpc="1">
            <a:prstTxWarp prst="textNoShape">
              <a:avLst/>
            </a:prstTxWarp>
          </a:bodyPr>
          <a:lstStyle/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/>
              <a:t>Aufgabenstellung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Grundlagen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Simulation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praktischer Aufbau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Software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Messungen und Tests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Ausblick</a:t>
            </a:r>
          </a:p>
          <a:p>
            <a:pPr marL="382588" indent="-342900" eaLnBrk="1" hangingPunct="1">
              <a:buFontTx/>
              <a:buChar char="•"/>
              <a:defRPr/>
            </a:pPr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295682089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 dirty="0" err="1" smtClean="0">
                <a:solidFill>
                  <a:srgbClr val="008887"/>
                </a:solidFill>
                <a:cs typeface="Arial" charset="0"/>
              </a:rPr>
              <a:t>Grundlagen</a:t>
            </a:r>
            <a:endParaRPr lang="en-US" altLang="de-DE" sz="2000" b="1" dirty="0">
              <a:solidFill>
                <a:srgbClr val="008887"/>
              </a:solidFill>
              <a:cs typeface="Arial" charset="0"/>
            </a:endParaRP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51050" y="1557338"/>
            <a:ext cx="2762250" cy="942975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de-DE" altLang="de-DE" smtClean="0"/>
              <a:t>Gliederung</a:t>
            </a: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66950" y="2565400"/>
            <a:ext cx="6734175" cy="403225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81279" bIns="45720" numCol="1" anchor="t" anchorCtr="0" compatLnSpc="1">
            <a:prstTxWarp prst="textNoShape">
              <a:avLst/>
            </a:prstTxWarp>
          </a:bodyPr>
          <a:lstStyle/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>
                <a:solidFill>
                  <a:schemeClr val="bg1">
                    <a:lumMod val="75000"/>
                  </a:schemeClr>
                </a:solidFill>
              </a:rPr>
              <a:t>Aufgabenstellung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/>
              <a:t>Grundlagen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Simulation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praktischer Aufbau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Software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Messungen und Tests</a:t>
            </a:r>
          </a:p>
          <a:p>
            <a:pPr marL="382588" indent="-342900"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chemeClr val="bg1">
                    <a:lumMod val="75000"/>
                  </a:schemeClr>
                </a:solidFill>
              </a:rPr>
              <a:t>Ausblick</a:t>
            </a:r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668998650"/>
      </p:ext>
    </p:extLst>
  </p:cSld>
  <p:clrMapOvr>
    <a:masterClrMapping/>
  </p:clrMapOvr>
  <p:transition advClick="0" advTm="5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 dirty="0" err="1" smtClean="0">
                <a:solidFill>
                  <a:srgbClr val="008887"/>
                </a:solidFill>
                <a:cs typeface="Arial" charset="0"/>
              </a:rPr>
              <a:t>Grundlagen</a:t>
            </a:r>
            <a:endParaRPr lang="en-US" altLang="de-DE" sz="2000" b="1" dirty="0">
              <a:solidFill>
                <a:srgbClr val="008887"/>
              </a:solidFill>
              <a:cs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126876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Was sind </a:t>
            </a:r>
            <a:r>
              <a:rPr lang="de-DE" sz="1800" dirty="0" err="1" smtClean="0"/>
              <a:t>Shelving</a:t>
            </a:r>
            <a:r>
              <a:rPr lang="de-DE" sz="1800" dirty="0" smtClean="0"/>
              <a:t>-Filter ?</a:t>
            </a:r>
            <a:endParaRPr lang="de-DE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0" y="2363722"/>
            <a:ext cx="4333680" cy="249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71600" y="197954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 smtClean="0"/>
              <a:t>Tiefen-</a:t>
            </a:r>
            <a:r>
              <a:rPr lang="de-DE" sz="1800" dirty="0" err="1" smtClean="0"/>
              <a:t>Shelving</a:t>
            </a:r>
            <a:endParaRPr lang="de-DE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59770"/>
            <a:ext cx="4320480" cy="252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5399262" y="1979548"/>
            <a:ext cx="306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 smtClean="0"/>
              <a:t>Höhen-</a:t>
            </a:r>
            <a:r>
              <a:rPr lang="de-DE" sz="1800" dirty="0" err="1" smtClean="0"/>
              <a:t>Shelving</a:t>
            </a:r>
            <a:endParaRPr lang="de-DE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5292080" y="4628582"/>
                <a:ext cx="1228990" cy="312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h𝑝</m:t>
                              </m:r>
                            </m:sub>
                          </m:sSub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=3000 </m:t>
                      </m:r>
                      <m:r>
                        <a:rPr lang="de-DE" b="0" i="1" smtClean="0">
                          <a:latin typeface="Cambria Math"/>
                        </a:rPr>
                        <m:t>𝐻𝑧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4628582"/>
                <a:ext cx="1228990" cy="31258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971600" y="4653136"/>
                <a:ext cx="1125885" cy="312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𝑙𝑝</m:t>
                              </m:r>
                            </m:sub>
                          </m:sSub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=300 </m:t>
                      </m:r>
                      <m:r>
                        <a:rPr lang="de-DE" b="0" i="1" smtClean="0">
                          <a:latin typeface="Cambria Math"/>
                        </a:rPr>
                        <m:t>𝐻𝑧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4653136"/>
                <a:ext cx="1125885" cy="312586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tiefen_und_hoehen_anhebu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5229200"/>
            <a:ext cx="609600" cy="6096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0" y="6192234"/>
            <a:ext cx="9143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/>
              <a:t>Musik: </a:t>
            </a:r>
            <a:r>
              <a:rPr lang="de-DE" sz="1000" dirty="0" smtClean="0"/>
              <a:t>Lindsey </a:t>
            </a:r>
            <a:r>
              <a:rPr lang="de-DE" sz="1000" dirty="0" err="1" smtClean="0"/>
              <a:t>Stirling</a:t>
            </a:r>
            <a:r>
              <a:rPr lang="de-DE" sz="1000" dirty="0" smtClean="0"/>
              <a:t> </a:t>
            </a:r>
            <a:r>
              <a:rPr lang="de-DE" sz="1000" dirty="0" smtClean="0"/>
              <a:t>– </a:t>
            </a:r>
            <a:r>
              <a:rPr lang="de-DE" sz="1000" dirty="0" err="1" smtClean="0"/>
              <a:t>Shadows</a:t>
            </a:r>
            <a:r>
              <a:rPr lang="de-DE" sz="1000" dirty="0" smtClean="0"/>
              <a:t> 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9760417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 dirty="0" err="1" smtClean="0">
                <a:solidFill>
                  <a:srgbClr val="008887"/>
                </a:solidFill>
                <a:cs typeface="Arial" charset="0"/>
              </a:rPr>
              <a:t>Grundlagen</a:t>
            </a:r>
            <a:endParaRPr lang="en-US" altLang="de-DE" sz="2000" b="1" dirty="0">
              <a:solidFill>
                <a:srgbClr val="008887"/>
              </a:solidFill>
              <a:cs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126876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Welchen Zweck erfüllt der Klangregler ?</a:t>
            </a:r>
            <a:endParaRPr lang="de-DE" sz="1800" dirty="0"/>
          </a:p>
        </p:txBody>
      </p:sp>
      <p:sp>
        <p:nvSpPr>
          <p:cNvPr id="4" name="Textfeld 3"/>
          <p:cNvSpPr txBox="1"/>
          <p:nvPr/>
        </p:nvSpPr>
        <p:spPr>
          <a:xfrm>
            <a:off x="251520" y="1797978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1800" dirty="0" smtClean="0"/>
              <a:t>Ausgleich der unterschiedlichen Lautheitswahrnehmung der Frequenzen durch das menschliche Ohr.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1800" dirty="0" smtClean="0"/>
              <a:t>Ausgleich der Unzulänglichkeiten in den Kennlinien von Aufnahme- und Wiedergabegeräten (z. B. Mikrofon, Lautsprecher usw.)</a:t>
            </a:r>
            <a:endParaRPr lang="de-DE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05" y="3673675"/>
            <a:ext cx="3282783" cy="303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75482"/>
            <a:ext cx="5184576" cy="213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491880" y="6209742"/>
            <a:ext cx="42418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smtClean="0"/>
              <a:t>Quelle: Weinzierl, Handbuch der Audiotechnik, 2008, S. 54 Abb. 2.5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139952" y="5775364"/>
            <a:ext cx="45111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smtClean="0"/>
              <a:t>Quelle: Datenblatt zum Lautsprecher LSM-66F; Conrad Electronic GmbH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24318040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/>
          </p:cNvSpPr>
          <p:nvPr/>
        </p:nvSpPr>
        <p:spPr bwMode="auto">
          <a:xfrm>
            <a:off x="179388" y="188913"/>
            <a:ext cx="4897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ea typeface="ヒラギノ角ゴ ProN W3" pitchFamily="-64" charset="-128"/>
                <a:sym typeface="Arial" charset="0"/>
              </a:defRPr>
            </a:lvl9pPr>
          </a:lstStyle>
          <a:p>
            <a:pPr eaLnBrk="1" hangingPunct="1"/>
            <a:r>
              <a:rPr lang="en-US" altLang="de-DE" sz="2000" b="1" dirty="0" err="1" smtClean="0">
                <a:solidFill>
                  <a:srgbClr val="008887"/>
                </a:solidFill>
                <a:cs typeface="Arial" charset="0"/>
              </a:rPr>
              <a:t>Grundlagen</a:t>
            </a:r>
            <a:endParaRPr lang="en-US" altLang="de-DE" sz="2000" b="1" dirty="0">
              <a:solidFill>
                <a:srgbClr val="008887"/>
              </a:solidFill>
              <a:cs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126876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Wie ist der Klangregler aufgebaut ?</a:t>
            </a:r>
            <a:endParaRPr lang="de-DE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7020272" cy="454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1043608" y="1772816"/>
            <a:ext cx="1584498" cy="22712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pitchFamily="-64" charset="-128"/>
              <a:sym typeface="Arial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1196008" y="2780928"/>
            <a:ext cx="6976392" cy="36724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pitchFamily="-64" charset="-128"/>
              <a:sym typeface="Arial" charset="0"/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4636294" y="1925216"/>
            <a:ext cx="3427586" cy="22712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pitchFamily="-64" charset="-128"/>
              <a:sym typeface="Arial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577509" y="2228679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y(n)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2262418" y="2254564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x(n)</a:t>
            </a:r>
            <a:endParaRPr lang="de-DE" dirty="0"/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1" y="3847413"/>
            <a:ext cx="4074731" cy="289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888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323528" y="3140968"/>
                <a:ext cx="3304431" cy="698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=2</m:t>
                          </m:r>
                        </m:sup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</a:rPr>
                            <m:t>𝑥</m:t>
                          </m:r>
                          <m:d>
                            <m:d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de-DE" sz="14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e>
                          </m:d>
                          <m:r>
                            <a:rPr lang="de-DE" sz="1400" b="0" i="1" smtClean="0">
                              <a:latin typeface="Cambria Math"/>
                            </a:rPr>
                            <m:t>−</m:t>
                          </m:r>
                          <m:nary>
                            <m:naryPr>
                              <m:chr m:val="∑"/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400" b="0" i="1" smtClean="0">
                                  <a:latin typeface="Cambria Math"/>
                                </a:rPr>
                                <m:t>𝑘</m:t>
                              </m:r>
                              <m:r>
                                <a:rPr lang="de-DE" sz="1400" b="0" i="1" smtClean="0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𝑀</m:t>
                              </m:r>
                              <m:r>
                                <a:rPr lang="de-DE" sz="1400" b="0" i="1" smtClean="0">
                                  <a:latin typeface="Cambria Math"/>
                                </a:rPr>
                                <m:t>=2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/>
                                </a:rPr>
                                <m:t>𝑦</m:t>
                              </m:r>
                              <m:r>
                                <a:rPr lang="de-DE" sz="1400" b="0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de-DE" sz="1400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de-DE" sz="1400" b="0" i="1" smtClean="0">
                                  <a:latin typeface="Cambria Math"/>
                                </a:rPr>
                                <m:t>−1)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3140968"/>
                <a:ext cx="3304431" cy="69833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584" y="2996952"/>
            <a:ext cx="446888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204864"/>
            <a:ext cx="1094457" cy="45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612523" y="2795272"/>
            <a:ext cx="40639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/>
              <a:t>Quelle: </a:t>
            </a:r>
            <a:r>
              <a:rPr lang="de-DE" sz="800" dirty="0" err="1" smtClean="0"/>
              <a:t>Zölzer</a:t>
            </a:r>
            <a:r>
              <a:rPr lang="de-DE" sz="800" dirty="0" smtClean="0"/>
              <a:t>, Digitale Audiosignalverarbeitung 3. </a:t>
            </a:r>
            <a:r>
              <a:rPr lang="de-DE" sz="800" dirty="0"/>
              <a:t>A., 2008, S. 136, Tab. 5.3 und 5.4</a:t>
            </a:r>
          </a:p>
        </p:txBody>
      </p:sp>
    </p:spTree>
    <p:extLst>
      <p:ext uri="{BB962C8B-B14F-4D97-AF65-F5344CB8AC3E}">
        <p14:creationId xmlns:p14="http://schemas.microsoft.com/office/powerpoint/2010/main" val="33750026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">
      <a:dk1>
        <a:srgbClr val="000000"/>
      </a:dk1>
      <a:lt1>
        <a:srgbClr val="CCEBEB"/>
      </a:lt1>
      <a:dk2>
        <a:srgbClr val="000000"/>
      </a:dk2>
      <a:lt2>
        <a:srgbClr val="808080"/>
      </a:lt2>
      <a:accent1>
        <a:srgbClr val="008887"/>
      </a:accent1>
      <a:accent2>
        <a:srgbClr val="333399"/>
      </a:accent2>
      <a:accent3>
        <a:srgbClr val="E2F3F3"/>
      </a:accent3>
      <a:accent4>
        <a:srgbClr val="000000"/>
      </a:accent4>
      <a:accent5>
        <a:srgbClr val="AAC3C3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ヒラギノ角ゴ ProN W6"/>
        <a:cs typeface=""/>
      </a:majorFont>
      <a:minorFont>
        <a:latin typeface="Arial"/>
        <a:ea typeface="ヒラギノ角ゴ ProN W3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8887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pitchFamily="-64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8887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pitchFamily="-64" charset="-128"/>
            <a:sym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H Jena">
  <a:themeElements>
    <a:clrScheme name="FH Jen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H Jena">
      <a:majorFont>
        <a:latin typeface="Arial"/>
        <a:ea typeface="ヒラギノ角ゴ ProN W6"/>
        <a:cs typeface=""/>
      </a:majorFont>
      <a:minorFont>
        <a:latin typeface="Arial"/>
        <a:ea typeface="ヒラギノ角ゴ ProN W3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8887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pitchFamily="-64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8887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pitchFamily="-64" charset="-128"/>
            <a:sym typeface="Arial" charset="0"/>
          </a:defRPr>
        </a:defPPr>
      </a:lstStyle>
    </a:lnDef>
  </a:objectDefaults>
  <a:extraClrSchemeLst>
    <a:extraClrScheme>
      <a:clrScheme name="FH Je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LongProperties xmlns="http://schemas.microsoft.com/office/2006/metadata/longPropertie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FB58285A5003E429AA2AF11CAEA71C5" ma:contentTypeVersion="3" ma:contentTypeDescription="Ein neues Dokument erstellen." ma:contentTypeScope="" ma:versionID="85b797d4d5c157d4248bf464e48a33d7">
  <xsd:schema xmlns:xsd="http://www.w3.org/2001/XMLSchema" xmlns:xs="http://www.w3.org/2001/XMLSchema" xmlns:p="http://schemas.microsoft.com/office/2006/metadata/properties" xmlns:ns1="http://schemas.microsoft.com/sharepoint/v3" xmlns:ns2="e7c9d410-8211-4af5-8a90-d22eb4ba3777" targetNamespace="http://schemas.microsoft.com/office/2006/metadata/properties" ma:root="true" ma:fieldsID="7500ed4faacc65063b6125b208a7e708" ns1:_="" ns2:_="">
    <xsd:import namespace="http://schemas.microsoft.com/sharepoint/v3"/>
    <xsd:import namespace="e7c9d410-8211-4af5-8a90-d22eb4ba377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Geplantes Startdatum" ma:internalName="PublishingStartDate">
      <xsd:simpleType>
        <xsd:restriction base="dms:Unknown"/>
      </xsd:simpleType>
    </xsd:element>
    <xsd:element name="PublishingExpirationDate" ma:index="12" nillable="true" ma:displayName="Geplantes Enddatum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c9d410-8211-4af5-8a90-d22eb4ba377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DE5ADE-BFE0-4B72-86F8-032D159F70A1}">
  <ds:schemaRefs>
    <ds:schemaRef ds:uri="http://www.w3.org/XML/1998/namespace"/>
    <ds:schemaRef ds:uri="http://purl.org/dc/dcmitype/"/>
    <ds:schemaRef ds:uri="http://schemas.microsoft.com/office/2006/metadata/properties"/>
    <ds:schemaRef ds:uri="e7c9d410-8211-4af5-8a90-d22eb4ba3777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9659D50E-7E42-4DB8-B385-6BF470C12F3F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E1BBB3F8-56DA-4B76-B90B-B89CA2DFA25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F9A0829-924A-4903-92BB-1133100B3592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EF72B1BF-B78E-4F8F-A76D-59A1531E7D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7c9d410-8211-4af5-8a90-d22eb4ba37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0</Pages>
  <Words>1841</Words>
  <Characters>0</Characters>
  <Application>Microsoft Office PowerPoint</Application>
  <PresentationFormat>Bildschirmpräsentation (4:3)</PresentationFormat>
  <Lines>0</Lines>
  <Paragraphs>391</Paragraphs>
  <Slides>46</Slides>
  <Notes>46</Notes>
  <HiddenSlides>0</HiddenSlides>
  <MMClips>2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48" baseType="lpstr">
      <vt:lpstr>Blank</vt:lpstr>
      <vt:lpstr>FH Jena</vt:lpstr>
      <vt:lpstr>Kolloquium zur Bachelorarbeit  Implentierung einer Klangregelung durch Shelving-Filter auf einem Signalprozessor mit Steuerung der Parameter über einen Mikrocontroller   </vt:lpstr>
      <vt:lpstr>Gliederung</vt:lpstr>
      <vt:lpstr>Gliederung</vt:lpstr>
      <vt:lpstr>PowerPoint-Präsentation</vt:lpstr>
      <vt:lpstr>Gliederung</vt:lpstr>
      <vt:lpstr>Gliederung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Gliederung</vt:lpstr>
      <vt:lpstr>Gliederung</vt:lpstr>
      <vt:lpstr>PowerPoint-Präsentation</vt:lpstr>
      <vt:lpstr>Gliederung</vt:lpstr>
      <vt:lpstr>Gliederung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Gliederung</vt:lpstr>
      <vt:lpstr>Gliederung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Gliederung</vt:lpstr>
      <vt:lpstr>Gliederung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Gliederung</vt:lpstr>
      <vt:lpstr>Gliederung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FB BW</dc:creator>
  <cp:lastModifiedBy>juergen</cp:lastModifiedBy>
  <cp:revision>121</cp:revision>
  <cp:lastPrinted>2014-01-17T08:50:45Z</cp:lastPrinted>
  <dcterms:modified xsi:type="dcterms:W3CDTF">2014-01-19T21:00:23Z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5MX3JNERKVZW-2940-2849</vt:lpwstr>
  </property>
  <property fmtid="{D5CDD505-2E9C-101B-9397-08002B2CF9AE}" pid="3" name="_dlc_DocIdItemGuid">
    <vt:lpwstr>d061c1e8-e5a2-478e-b929-08502228fe8d</vt:lpwstr>
  </property>
  <property fmtid="{D5CDD505-2E9C-101B-9397-08002B2CF9AE}" pid="4" name="_dlc_DocIdUrl">
    <vt:lpwstr>https://campusnet.fh-jena.de/fhj/campus/intern/allg/corpdes/_layouts/DocIdRedir.aspx?ID=5MX3JNERKVZW-2940-2849, 5MX3JNERKVZW-2940-2849</vt:lpwstr>
  </property>
  <property fmtid="{D5CDD505-2E9C-101B-9397-08002B2CF9AE}" pid="5" name="display_urn:schemas-microsoft-com:office:office#Editor">
    <vt:lpwstr>Systemkonto</vt:lpwstr>
  </property>
  <property fmtid="{D5CDD505-2E9C-101B-9397-08002B2CF9AE}" pid="6" name="xd_Signature">
    <vt:lpwstr/>
  </property>
  <property fmtid="{D5CDD505-2E9C-101B-9397-08002B2CF9AE}" pid="7" name="Order">
    <vt:lpwstr>284900.000000000</vt:lpwstr>
  </property>
  <property fmtid="{D5CDD505-2E9C-101B-9397-08002B2CF9AE}" pid="8" name="TemplateUrl">
    <vt:lpwstr/>
  </property>
  <property fmtid="{D5CDD505-2E9C-101B-9397-08002B2CF9AE}" pid="9" name="xd_ProgID">
    <vt:lpwstr/>
  </property>
  <property fmtid="{D5CDD505-2E9C-101B-9397-08002B2CF9AE}" pid="10" name="_dlc_DocIdPersistId">
    <vt:lpwstr/>
  </property>
  <property fmtid="{D5CDD505-2E9C-101B-9397-08002B2CF9AE}" pid="11" name="display_urn:schemas-microsoft-com:office:office#Author">
    <vt:lpwstr>Systemkonto</vt:lpwstr>
  </property>
  <property fmtid="{D5CDD505-2E9C-101B-9397-08002B2CF9AE}" pid="12" name="_SourceUrl">
    <vt:lpwstr/>
  </property>
  <property fmtid="{D5CDD505-2E9C-101B-9397-08002B2CF9AE}" pid="13" name="_SharedFileIndex">
    <vt:lpwstr/>
  </property>
</Properties>
</file>